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561263" cy="10693400"/>
  <p:notesSz cx="6858000" cy="9874250"/>
  <p:defaultTextStyle>
    <a:defPPr>
      <a:defRPr lang="ja-JP"/>
    </a:defPPr>
    <a:lvl1pPr marL="0" algn="l" defTabSz="9956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497845" algn="l" defTabSz="9956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995690" algn="l" defTabSz="9956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493535" algn="l" defTabSz="9956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1991380" algn="l" defTabSz="9956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489225" algn="l" defTabSz="9956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2987070" algn="l" defTabSz="9956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484916" algn="l" defTabSz="9956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3982761" algn="l" defTabSz="9956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C6F6"/>
    <a:srgbClr val="FFFF00"/>
    <a:srgbClr val="B5FDEF"/>
    <a:srgbClr val="CBFFD9"/>
    <a:srgbClr val="CC66FF"/>
    <a:srgbClr val="FF66FF"/>
    <a:srgbClr val="FDFDBF"/>
    <a:srgbClr val="C2DFFA"/>
    <a:srgbClr val="BCDAFC"/>
    <a:srgbClr val="C7C3F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92" y="-78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1D1A32-16BE-425E-8433-65782928FC22}" type="datetimeFigureOut">
              <a:rPr kumimoji="1" lang="ja-JP" altLang="en-US" smtClean="0"/>
              <a:pPr/>
              <a:t>2014/10/5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1075" y="1233488"/>
            <a:ext cx="23558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51983"/>
            <a:ext cx="548640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71800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378824"/>
            <a:ext cx="2971800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2C150D-0449-463A-84DE-D1E78330F7B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4146447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6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97845" algn="l" defTabSz="9956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95690" algn="l" defTabSz="9956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93535" algn="l" defTabSz="9956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91380" algn="l" defTabSz="9956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489225" algn="l" defTabSz="9956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987070" algn="l" defTabSz="9956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484916" algn="l" defTabSz="9956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982761" algn="l" defTabSz="9956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51075" y="1233488"/>
            <a:ext cx="2355850" cy="33337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6A9E1-FC60-488D-88DF-AD3915780E71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333913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8"/>
            <a:ext cx="6427074" cy="2292150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4"/>
            <a:ext cx="5292884" cy="27327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1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9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7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4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27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9830-D12B-4DCC-8F7D-727382DF031C}" type="datetimeFigureOut">
              <a:rPr kumimoji="1" lang="ja-JP" altLang="en-US" smtClean="0"/>
              <a:pPr/>
              <a:t>2014/10/5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39020-51E3-4757-879C-E9E6A7C9453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998080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9830-D12B-4DCC-8F7D-727382DF031C}" type="datetimeFigureOut">
              <a:rPr kumimoji="1" lang="ja-JP" altLang="en-US" smtClean="0"/>
              <a:pPr/>
              <a:t>2014/10/5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39020-51E3-4757-879C-E9E6A7C9453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496274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111436" y="571801"/>
            <a:ext cx="1275964" cy="1216374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83549" y="571801"/>
            <a:ext cx="3701869" cy="1216374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9830-D12B-4DCC-8F7D-727382DF031C}" type="datetimeFigureOut">
              <a:rPr kumimoji="1" lang="ja-JP" altLang="en-US" smtClean="0"/>
              <a:pPr/>
              <a:t>2014/10/5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39020-51E3-4757-879C-E9E6A7C9453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582362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9830-D12B-4DCC-8F7D-727382DF031C}" type="datetimeFigureOut">
              <a:rPr kumimoji="1" lang="ja-JP" altLang="en-US" smtClean="0"/>
              <a:pPr/>
              <a:t>2014/10/5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39020-51E3-4757-879C-E9E6A7C9453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176834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8" y="6871500"/>
            <a:ext cx="6427074" cy="2123828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8" y="4532321"/>
            <a:ext cx="6427074" cy="2339180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84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69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53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138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922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70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49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276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9830-D12B-4DCC-8F7D-727382DF031C}" type="datetimeFigureOut">
              <a:rPr kumimoji="1" lang="ja-JP" altLang="en-US" smtClean="0"/>
              <a:pPr/>
              <a:t>2014/10/5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39020-51E3-4757-879C-E9E6A7C9453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066614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83549" y="3326836"/>
            <a:ext cx="2488916" cy="9408708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898486" y="3326836"/>
            <a:ext cx="2488916" cy="9408708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9830-D12B-4DCC-8F7D-727382DF031C}" type="datetimeFigureOut">
              <a:rPr kumimoji="1" lang="ja-JP" altLang="en-US" smtClean="0"/>
              <a:pPr/>
              <a:t>2014/10/5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39020-51E3-4757-879C-E9E6A7C9453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447389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4" y="2393639"/>
            <a:ext cx="3340871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845" indent="0">
              <a:buNone/>
              <a:defRPr sz="2200" b="1"/>
            </a:lvl2pPr>
            <a:lvl3pPr marL="995690" indent="0">
              <a:buNone/>
              <a:defRPr sz="2000" b="1"/>
            </a:lvl3pPr>
            <a:lvl4pPr marL="1493535" indent="0">
              <a:buNone/>
              <a:defRPr sz="1700" b="1"/>
            </a:lvl4pPr>
            <a:lvl5pPr marL="1991380" indent="0">
              <a:buNone/>
              <a:defRPr sz="1700" b="1"/>
            </a:lvl5pPr>
            <a:lvl6pPr marL="2489225" indent="0">
              <a:buNone/>
              <a:defRPr sz="1700" b="1"/>
            </a:lvl6pPr>
            <a:lvl7pPr marL="2987070" indent="0">
              <a:buNone/>
              <a:defRPr sz="1700" b="1"/>
            </a:lvl7pPr>
            <a:lvl8pPr marL="3484916" indent="0">
              <a:buNone/>
              <a:defRPr sz="1700" b="1"/>
            </a:lvl8pPr>
            <a:lvl9pPr marL="3982761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4" y="3391194"/>
            <a:ext cx="3340871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9" y="2393639"/>
            <a:ext cx="3342183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845" indent="0">
              <a:buNone/>
              <a:defRPr sz="2200" b="1"/>
            </a:lvl2pPr>
            <a:lvl3pPr marL="995690" indent="0">
              <a:buNone/>
              <a:defRPr sz="2000" b="1"/>
            </a:lvl3pPr>
            <a:lvl4pPr marL="1493535" indent="0">
              <a:buNone/>
              <a:defRPr sz="1700" b="1"/>
            </a:lvl4pPr>
            <a:lvl5pPr marL="1991380" indent="0">
              <a:buNone/>
              <a:defRPr sz="1700" b="1"/>
            </a:lvl5pPr>
            <a:lvl6pPr marL="2489225" indent="0">
              <a:buNone/>
              <a:defRPr sz="1700" b="1"/>
            </a:lvl6pPr>
            <a:lvl7pPr marL="2987070" indent="0">
              <a:buNone/>
              <a:defRPr sz="1700" b="1"/>
            </a:lvl7pPr>
            <a:lvl8pPr marL="3484916" indent="0">
              <a:buNone/>
              <a:defRPr sz="1700" b="1"/>
            </a:lvl8pPr>
            <a:lvl9pPr marL="3982761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9" y="3391194"/>
            <a:ext cx="3342183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9830-D12B-4DCC-8F7D-727382DF031C}" type="datetimeFigureOut">
              <a:rPr kumimoji="1" lang="ja-JP" altLang="en-US" smtClean="0"/>
              <a:pPr/>
              <a:t>2014/10/5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39020-51E3-4757-879C-E9E6A7C9453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294544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9830-D12B-4DCC-8F7D-727382DF031C}" type="datetimeFigureOut">
              <a:rPr kumimoji="1" lang="ja-JP" altLang="en-US" smtClean="0"/>
              <a:pPr/>
              <a:t>2014/10/5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39020-51E3-4757-879C-E9E6A7C9453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99464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9830-D12B-4DCC-8F7D-727382DF031C}" type="datetimeFigureOut">
              <a:rPr kumimoji="1" lang="ja-JP" altLang="en-US" smtClean="0"/>
              <a:pPr/>
              <a:t>2014/10/5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39020-51E3-4757-879C-E9E6A7C9453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902635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5" y="425757"/>
            <a:ext cx="2487604" cy="181193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5" y="425757"/>
            <a:ext cx="4226957" cy="912652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5" y="2237694"/>
            <a:ext cx="2487604" cy="7314584"/>
          </a:xfrm>
        </p:spPr>
        <p:txBody>
          <a:bodyPr/>
          <a:lstStyle>
            <a:lvl1pPr marL="0" indent="0">
              <a:buNone/>
              <a:defRPr sz="1500"/>
            </a:lvl1pPr>
            <a:lvl2pPr marL="497845" indent="0">
              <a:buNone/>
              <a:defRPr sz="1300"/>
            </a:lvl2pPr>
            <a:lvl3pPr marL="995690" indent="0">
              <a:buNone/>
              <a:defRPr sz="1100"/>
            </a:lvl3pPr>
            <a:lvl4pPr marL="1493535" indent="0">
              <a:buNone/>
              <a:defRPr sz="1000"/>
            </a:lvl4pPr>
            <a:lvl5pPr marL="1991380" indent="0">
              <a:buNone/>
              <a:defRPr sz="1000"/>
            </a:lvl5pPr>
            <a:lvl6pPr marL="2489225" indent="0">
              <a:buNone/>
              <a:defRPr sz="1000"/>
            </a:lvl6pPr>
            <a:lvl7pPr marL="2987070" indent="0">
              <a:buNone/>
              <a:defRPr sz="1000"/>
            </a:lvl7pPr>
            <a:lvl8pPr marL="3484916" indent="0">
              <a:buNone/>
              <a:defRPr sz="1000"/>
            </a:lvl8pPr>
            <a:lvl9pPr marL="3982761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9830-D12B-4DCC-8F7D-727382DF031C}" type="datetimeFigureOut">
              <a:rPr kumimoji="1" lang="ja-JP" altLang="en-US" smtClean="0"/>
              <a:pPr/>
              <a:t>2014/10/5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39020-51E3-4757-879C-E9E6A7C9453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206779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1"/>
            <a:ext cx="4536758" cy="88369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500"/>
            </a:lvl1pPr>
            <a:lvl2pPr marL="497845" indent="0">
              <a:buNone/>
              <a:defRPr sz="3000"/>
            </a:lvl2pPr>
            <a:lvl3pPr marL="995690" indent="0">
              <a:buNone/>
              <a:defRPr sz="2600"/>
            </a:lvl3pPr>
            <a:lvl4pPr marL="1493535" indent="0">
              <a:buNone/>
              <a:defRPr sz="2200"/>
            </a:lvl4pPr>
            <a:lvl5pPr marL="1991380" indent="0">
              <a:buNone/>
              <a:defRPr sz="2200"/>
            </a:lvl5pPr>
            <a:lvl6pPr marL="2489225" indent="0">
              <a:buNone/>
              <a:defRPr sz="2200"/>
            </a:lvl6pPr>
            <a:lvl7pPr marL="2987070" indent="0">
              <a:buNone/>
              <a:defRPr sz="2200"/>
            </a:lvl7pPr>
            <a:lvl8pPr marL="3484916" indent="0">
              <a:buNone/>
              <a:defRPr sz="2200"/>
            </a:lvl8pPr>
            <a:lvl9pPr marL="3982761" indent="0">
              <a:buNone/>
              <a:defRPr sz="2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3"/>
            <a:ext cx="4536758" cy="1254988"/>
          </a:xfrm>
        </p:spPr>
        <p:txBody>
          <a:bodyPr/>
          <a:lstStyle>
            <a:lvl1pPr marL="0" indent="0">
              <a:buNone/>
              <a:defRPr sz="1500"/>
            </a:lvl1pPr>
            <a:lvl2pPr marL="497845" indent="0">
              <a:buNone/>
              <a:defRPr sz="1300"/>
            </a:lvl2pPr>
            <a:lvl3pPr marL="995690" indent="0">
              <a:buNone/>
              <a:defRPr sz="1100"/>
            </a:lvl3pPr>
            <a:lvl4pPr marL="1493535" indent="0">
              <a:buNone/>
              <a:defRPr sz="1000"/>
            </a:lvl4pPr>
            <a:lvl5pPr marL="1991380" indent="0">
              <a:buNone/>
              <a:defRPr sz="1000"/>
            </a:lvl5pPr>
            <a:lvl6pPr marL="2489225" indent="0">
              <a:buNone/>
              <a:defRPr sz="1000"/>
            </a:lvl6pPr>
            <a:lvl7pPr marL="2987070" indent="0">
              <a:buNone/>
              <a:defRPr sz="1000"/>
            </a:lvl7pPr>
            <a:lvl8pPr marL="3484916" indent="0">
              <a:buNone/>
              <a:defRPr sz="1000"/>
            </a:lvl8pPr>
            <a:lvl9pPr marL="3982761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9830-D12B-4DCC-8F7D-727382DF031C}" type="datetimeFigureOut">
              <a:rPr kumimoji="1" lang="ja-JP" altLang="en-US" smtClean="0"/>
              <a:pPr/>
              <a:t>2014/10/5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39020-51E3-4757-879C-E9E6A7C9453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907989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9569" tIns="49785" rIns="99569" bIns="49785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9"/>
            <a:ext cx="6805137" cy="7057150"/>
          </a:xfrm>
          <a:prstGeom prst="rect">
            <a:avLst/>
          </a:prstGeom>
        </p:spPr>
        <p:txBody>
          <a:bodyPr vert="horz" lIns="99569" tIns="49785" rIns="99569" bIns="49785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9"/>
            <a:ext cx="1764295" cy="569324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B9830-D12B-4DCC-8F7D-727382DF031C}" type="datetimeFigureOut">
              <a:rPr kumimoji="1" lang="ja-JP" altLang="en-US" smtClean="0"/>
              <a:pPr/>
              <a:t>2014/10/5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9"/>
            <a:ext cx="2394400" cy="569324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9"/>
            <a:ext cx="1764295" cy="569324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39020-51E3-4757-879C-E9E6A7C9453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868681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5690" rtl="0" eaLnBrk="1" latinLnBrk="0" hangingPunct="1">
        <a:spcBef>
          <a:spcPct val="0"/>
        </a:spcBef>
        <a:buNone/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384" indent="-373384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998" indent="-311153" algn="l" defTabSz="99569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613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2458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40303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8148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993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838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1683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845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690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535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380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9225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7070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916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761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7000">
              <a:srgbClr val="F6C6F6">
                <a:lumMod val="67000"/>
                <a:lumOff val="33000"/>
                <a:alpha val="30000"/>
              </a:srgbClr>
            </a:gs>
            <a:gs pos="81000">
              <a:srgbClr val="B5FDEF">
                <a:alpha val="26000"/>
              </a:srgbClr>
            </a:gs>
            <a:gs pos="20000">
              <a:srgbClr val="B5FDEF">
                <a:alpha val="34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9396" y="138675"/>
            <a:ext cx="6974518" cy="1554634"/>
          </a:xfrm>
        </p:spPr>
        <p:txBody>
          <a:bodyPr>
            <a:prstTxWarp prst="textInflate">
              <a:avLst/>
            </a:prstTxWarp>
          </a:bodyPr>
          <a:lstStyle/>
          <a:p>
            <a:r>
              <a:rPr kumimoji="1" lang="ja-JP" altLang="en-US" b="1" dirty="0" smtClean="0">
                <a:ln w="19050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西短</a:t>
            </a:r>
            <a:r>
              <a:rPr lang="en-US" altLang="ja-JP" sz="5900" b="1" dirty="0" smtClean="0">
                <a:ln w="19050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EKIDEN</a:t>
            </a:r>
            <a:r>
              <a:rPr kumimoji="1" lang="ja-JP" altLang="en-US" b="1" dirty="0" smtClean="0">
                <a:ln w="19050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大会</a:t>
            </a:r>
            <a:endParaRPr kumimoji="1" lang="ja-JP" altLang="en-US" b="1" dirty="0">
              <a:ln w="19050">
                <a:solidFill>
                  <a:srgbClr val="FF0000"/>
                </a:solidFill>
                <a:prstDash val="solid"/>
              </a:ln>
              <a:solidFill>
                <a:srgbClr val="FFC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8391" y="8300505"/>
            <a:ext cx="7334271" cy="2331951"/>
          </a:xfrm>
        </p:spPr>
        <p:txBody>
          <a:bodyPr>
            <a:noAutofit/>
          </a:bodyPr>
          <a:lstStyle/>
          <a:p>
            <a:pPr algn="l"/>
            <a:r>
              <a:rPr lang="en-US" altLang="ja-JP" sz="1700" b="1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sz="1700" b="1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申込方法</a:t>
            </a:r>
            <a:r>
              <a:rPr lang="en-US" altLang="ja-JP" sz="1700" b="1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  <a:r>
              <a:rPr lang="ja-JP" altLang="en-US" sz="1700" b="1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en-US" altLang="ja-JP" sz="17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①</a:t>
            </a:r>
            <a:r>
              <a:rPr lang="ja-JP" altLang="en-US" sz="17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</a:t>
            </a:r>
            <a:r>
              <a:rPr lang="ja-JP" altLang="en-US" sz="17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②</a:t>
            </a:r>
            <a:r>
              <a:rPr lang="ja-JP" altLang="en-US" sz="17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のいずれかの方法で申し込んでください</a:t>
            </a:r>
            <a:r>
              <a:rPr lang="ja-JP" altLang="en-US" sz="17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</a:t>
            </a:r>
            <a:endParaRPr lang="en-US" altLang="ja-JP" sz="1700" dirty="0" smtClean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l"/>
            <a:r>
              <a:rPr lang="ja-JP" altLang="en-US" sz="16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①裏面の申し込み</a:t>
            </a:r>
            <a:r>
              <a:rPr lang="ja-JP" altLang="en-US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用紙</a:t>
            </a:r>
            <a:r>
              <a:rPr lang="ja-JP" altLang="en-US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に必要事項を記入</a:t>
            </a:r>
            <a:r>
              <a:rPr lang="ja-JP" altLang="en-US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のうえ、下記宛て</a:t>
            </a:r>
            <a:r>
              <a:rPr lang="ja-JP" altLang="en-US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に</a:t>
            </a:r>
            <a:r>
              <a:rPr lang="en-US" altLang="ja-JP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FAX</a:t>
            </a:r>
            <a:r>
              <a:rPr lang="ja-JP" altLang="en-US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で申し込む</a:t>
            </a:r>
            <a:r>
              <a:rPr lang="ja-JP" altLang="en-US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</a:t>
            </a:r>
          </a:p>
          <a:p>
            <a:pPr algn="l"/>
            <a:r>
              <a:rPr lang="ja-JP" altLang="en-US" sz="16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②</a:t>
            </a:r>
            <a:r>
              <a:rPr lang="ja-JP" altLang="en-US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右の</a:t>
            </a:r>
            <a:r>
              <a:rPr lang="en-US" altLang="ja-JP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QR</a:t>
            </a:r>
            <a:r>
              <a:rPr lang="ja-JP" altLang="en-US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コード、もしくは下記</a:t>
            </a:r>
            <a:r>
              <a:rPr lang="en-US" altLang="ja-JP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URL</a:t>
            </a:r>
            <a:r>
              <a:rPr lang="ja-JP" altLang="en-US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にアクセスし専用フォームから申し込む。</a:t>
            </a:r>
          </a:p>
          <a:p>
            <a:pPr algn="l"/>
            <a:r>
              <a:rPr lang="en-US" altLang="ja-JP" sz="1700" b="1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sz="1700" b="1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問い合わせ</a:t>
            </a:r>
            <a:r>
              <a:rPr lang="en-US" altLang="ja-JP" sz="1700" b="1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  <a:r>
              <a:rPr lang="ja-JP" altLang="en-US" sz="1700" b="1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17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ウェルネスサポートクラブ</a:t>
            </a:r>
            <a:endParaRPr lang="en-US" altLang="ja-JP" sz="17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l"/>
            <a:r>
              <a:rPr lang="ja-JP" altLang="en-US" sz="17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（西日本短期大学　健康スポーツコミュニケーション学科内）</a:t>
            </a:r>
          </a:p>
          <a:p>
            <a:pPr algn="l"/>
            <a:r>
              <a:rPr lang="ja-JP" altLang="en-US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〒</a:t>
            </a:r>
            <a:r>
              <a:rPr lang="en-US" altLang="ja-JP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810-0066 </a:t>
            </a:r>
            <a:r>
              <a:rPr lang="ja-JP" altLang="en-US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福岡市中央区福浜</a:t>
            </a:r>
            <a:r>
              <a:rPr lang="en-US" altLang="ja-JP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1-3-1</a:t>
            </a:r>
            <a:r>
              <a:rPr lang="ja-JP" altLang="en-US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（</a:t>
            </a:r>
            <a:r>
              <a:rPr lang="en-US" altLang="ja-JP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TEL</a:t>
            </a:r>
            <a:r>
              <a:rPr lang="ja-JP" altLang="en-US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r>
              <a:rPr lang="en-US" altLang="ja-JP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092-721-1141</a:t>
            </a:r>
            <a:r>
              <a:rPr lang="ja-JP" altLang="en-US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endParaRPr lang="en-US" altLang="ja-JP" sz="1500" dirty="0" smtClean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l"/>
            <a:r>
              <a:rPr lang="ja-JP" altLang="en-US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FAX</a:t>
            </a:r>
            <a:r>
              <a:rPr lang="ja-JP" altLang="en-US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r>
              <a:rPr lang="en-US" altLang="ja-JP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092-721-1536</a:t>
            </a:r>
            <a:r>
              <a:rPr lang="ja-JP" altLang="en-US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（</a:t>
            </a:r>
            <a:r>
              <a:rPr lang="en-US" altLang="ja-JP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mail</a:t>
            </a:r>
            <a:r>
              <a:rPr lang="ja-JP" altLang="en-US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 </a:t>
            </a:r>
            <a:r>
              <a:rPr lang="en-US" altLang="ja-JP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kenspo@nishitan.jp</a:t>
            </a:r>
            <a:r>
              <a:rPr lang="ja-JP" altLang="en-US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en-US" altLang="ja-JP" sz="15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(URL) http://nishitan.jp/sports/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51959" y="3833754"/>
            <a:ext cx="7442629" cy="2071116"/>
          </a:xfrm>
          <a:prstGeom prst="roundRect">
            <a:avLst/>
          </a:prstGeom>
          <a:noFill/>
          <a:ln>
            <a:solidFill>
              <a:srgbClr val="CC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rtlCol="0" anchor="ctr"/>
          <a:lstStyle/>
          <a:p>
            <a:pPr algn="ctr"/>
            <a:r>
              <a:rPr lang="ja-JP" altLang="en-US" sz="39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参加</a:t>
            </a:r>
            <a:r>
              <a:rPr lang="ja-JP" altLang="en-US" sz="39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チーム募集 </a:t>
            </a:r>
            <a:r>
              <a:rPr lang="ja-JP" altLang="en-US" sz="35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（先着</a:t>
            </a:r>
            <a:r>
              <a:rPr lang="en-US" altLang="ja-JP" sz="3500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</a:t>
            </a:r>
            <a:r>
              <a:rPr lang="ja-JP" altLang="en-US" sz="35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チーム）</a:t>
            </a:r>
            <a:endParaRPr lang="en-US" altLang="ja-JP" sz="35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kumimoji="1" lang="ja-JP" altLang="en-US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目的：日頃の練習の成果の発揮・健康増進を図る</a:t>
            </a:r>
            <a:endParaRPr kumimoji="1" lang="en-US" altLang="ja-JP" dirty="0" smtClean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参加資格：独力で</a:t>
            </a:r>
            <a:r>
              <a:rPr lang="en-US" altLang="ja-JP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</a:t>
            </a:r>
            <a:r>
              <a:rPr lang="ja-JP" altLang="en-US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㎞を完走できる高校生以上の男女</a:t>
            </a:r>
            <a:endParaRPr lang="en-US" altLang="ja-JP" dirty="0" smtClean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kumimoji="1" lang="ja-JP" altLang="en-US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参加費</a:t>
            </a:r>
            <a:r>
              <a:rPr lang="ja-JP" altLang="en-US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sym typeface="Wingdings" panose="05000000000000000000" pitchFamily="2" charset="2"/>
              </a:rPr>
              <a:t>：</a:t>
            </a:r>
            <a:r>
              <a:rPr lang="ja-JP" altLang="en-US" b="1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sym typeface="Wingdings" panose="05000000000000000000" pitchFamily="2" charset="2"/>
              </a:rPr>
              <a:t>１チーム</a:t>
            </a:r>
            <a:r>
              <a:rPr lang="en-US" altLang="ja-JP" b="1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sym typeface="Wingdings" panose="05000000000000000000" pitchFamily="2" charset="2"/>
              </a:rPr>
              <a:t>1000</a:t>
            </a:r>
            <a:r>
              <a:rPr lang="ja-JP" altLang="en-US" b="1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sym typeface="Wingdings" panose="05000000000000000000" pitchFamily="2" charset="2"/>
              </a:rPr>
              <a:t>円</a:t>
            </a:r>
            <a:r>
              <a:rPr lang="ja-JP" altLang="en-US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sym typeface="Wingdings" panose="05000000000000000000" pitchFamily="2" charset="2"/>
              </a:rPr>
              <a:t>（</a:t>
            </a:r>
            <a:r>
              <a:rPr kumimoji="1" lang="ja-JP" altLang="en-US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保険料）　</a:t>
            </a:r>
            <a:r>
              <a:rPr kumimoji="1" lang="en-US" altLang="ja-JP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kumimoji="1" lang="ja-JP" altLang="en-US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当日受付でお支払願います。</a:t>
            </a:r>
            <a:endParaRPr kumimoji="1" lang="en-US" altLang="ja-JP" dirty="0" smtClean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申込期間：平成</a:t>
            </a:r>
            <a:r>
              <a:rPr lang="en-US" altLang="ja-JP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26</a:t>
            </a:r>
            <a:r>
              <a:rPr lang="ja-JP" altLang="en-US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</a:t>
            </a:r>
            <a:r>
              <a:rPr lang="en-US" altLang="ja-JP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10</a:t>
            </a:r>
            <a:r>
              <a:rPr lang="ja-JP" altLang="en-US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月</a:t>
            </a:r>
            <a:r>
              <a:rPr lang="en-US" altLang="ja-JP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6</a:t>
            </a:r>
            <a:r>
              <a:rPr lang="ja-JP" altLang="en-US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日（月）～</a:t>
            </a:r>
            <a:r>
              <a:rPr lang="en-US" altLang="ja-JP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11</a:t>
            </a:r>
            <a:r>
              <a:rPr lang="ja-JP" altLang="en-US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月</a:t>
            </a:r>
            <a:r>
              <a:rPr lang="en-US" altLang="ja-JP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9</a:t>
            </a:r>
            <a:r>
              <a:rPr lang="ja-JP" altLang="en-US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日（日）</a:t>
            </a:r>
            <a:endParaRPr lang="en-US" altLang="ja-JP" dirty="0" smtClean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01" y="1763049"/>
            <a:ext cx="7521962" cy="2070312"/>
          </a:xfrm>
          <a:prstGeom prst="rect">
            <a:avLst/>
          </a:prstGeom>
          <a:noFill/>
        </p:spPr>
        <p:txBody>
          <a:bodyPr wrap="square" lIns="99569" tIns="49785" rIns="99569" bIns="49785" rtlCol="0">
            <a:spAutoFit/>
          </a:bodyPr>
          <a:lstStyle/>
          <a:p>
            <a:r>
              <a:rPr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日　　　程</a:t>
            </a:r>
            <a:r>
              <a:rPr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】2014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</a:t>
            </a:r>
            <a:r>
              <a:rPr lang="en-US" altLang="ja-JP" sz="2600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11</a:t>
            </a:r>
            <a:r>
              <a:rPr lang="ja-JP" altLang="en-US" sz="26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月</a:t>
            </a:r>
            <a:r>
              <a:rPr lang="en-US" altLang="ja-JP" sz="26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16</a:t>
            </a:r>
            <a:r>
              <a:rPr lang="ja-JP" altLang="en-US" sz="26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日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ja-JP" altLang="en-US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日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雨天決行</a:t>
            </a:r>
          </a:p>
          <a:p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             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  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開催時間</a:t>
            </a:r>
            <a:r>
              <a:rPr lang="en-US" altLang="ja-JP" sz="22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9</a:t>
            </a:r>
            <a:r>
              <a:rPr lang="ja-JP" altLang="en-US" sz="22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：</a:t>
            </a:r>
            <a:r>
              <a:rPr lang="en-US" altLang="ja-JP" sz="22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00</a:t>
            </a:r>
            <a:r>
              <a:rPr lang="ja-JP" altLang="en-US" sz="22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～</a:t>
            </a:r>
            <a:r>
              <a:rPr lang="en-US" altLang="ja-JP" sz="22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13</a:t>
            </a:r>
            <a:r>
              <a:rPr lang="ja-JP" altLang="en-US" sz="22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：</a:t>
            </a:r>
            <a:r>
              <a:rPr lang="en-US" altLang="ja-JP" sz="22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00</a:t>
            </a:r>
            <a:r>
              <a:rPr lang="ja-JP" altLang="en-US" sz="17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（下記「大会スケジュール」参照）</a:t>
            </a:r>
          </a:p>
          <a:p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会　　　場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シーサイドももち海浜公園</a:t>
            </a:r>
          </a:p>
          <a:p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　 　　集合場所：裏面地図参照</a:t>
            </a:r>
          </a:p>
          <a:p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競技内容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】1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チーム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人編成　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7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1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　　　 ５</a:t>
            </a:r>
            <a:r>
              <a:rPr lang="ja-JP" altLang="en-US" sz="17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区間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3㎞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6㎞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3㎞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6㎞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3㎞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）全</a:t>
            </a:r>
            <a:r>
              <a:rPr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21㎞</a:t>
            </a:r>
            <a:endParaRPr lang="en-US" altLang="ja-JP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7552" y="6019805"/>
            <a:ext cx="3733377" cy="2101090"/>
          </a:xfrm>
          <a:prstGeom prst="rect">
            <a:avLst/>
          </a:prstGeom>
          <a:noFill/>
        </p:spPr>
        <p:txBody>
          <a:bodyPr wrap="square" lIns="99569" tIns="49785" rIns="99569" bIns="49785" rtlCol="0">
            <a:spAutoFit/>
          </a:bodyPr>
          <a:lstStyle/>
          <a:p>
            <a:pPr>
              <a:lnSpc>
                <a:spcPts val="2613"/>
              </a:lnSpc>
            </a:pPr>
            <a:r>
              <a:rPr kumimoji="1"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kumimoji="1" lang="ja-JP" altLang="en-US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大会スケジュール</a:t>
            </a:r>
            <a:r>
              <a:rPr kumimoji="1"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</a:p>
          <a:p>
            <a:pPr>
              <a:lnSpc>
                <a:spcPts val="2613"/>
              </a:lnSpc>
            </a:pP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  </a:t>
            </a:r>
            <a:r>
              <a:rPr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9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：</a:t>
            </a:r>
            <a:r>
              <a:rPr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00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～</a:t>
            </a:r>
            <a:r>
              <a:rPr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9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：</a:t>
            </a:r>
            <a:r>
              <a:rPr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30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受付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>
              <a:lnSpc>
                <a:spcPts val="2613"/>
              </a:lnSpc>
            </a:pPr>
            <a:r>
              <a:rPr kumimoji="1"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  </a:t>
            </a:r>
            <a:r>
              <a:rPr kumimoji="1"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9</a:t>
            </a:r>
            <a:r>
              <a:rPr kumimoji="1"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：</a:t>
            </a:r>
            <a:r>
              <a:rPr kumimoji="1"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30</a:t>
            </a:r>
            <a:r>
              <a:rPr kumimoji="1"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～　開会式・競技説明</a:t>
            </a:r>
            <a:endParaRPr kumimoji="1"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>
              <a:lnSpc>
                <a:spcPts val="2613"/>
              </a:lnSpc>
            </a:pP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10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：</a:t>
            </a:r>
            <a:r>
              <a:rPr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00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～　競技スタート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>
              <a:lnSpc>
                <a:spcPts val="2613"/>
              </a:lnSpc>
            </a:pP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　（制限時間</a:t>
            </a:r>
            <a:r>
              <a:rPr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時間）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>
              <a:lnSpc>
                <a:spcPts val="2613"/>
              </a:lnSpc>
            </a:pPr>
            <a:r>
              <a:rPr kumimoji="1"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13</a:t>
            </a:r>
            <a:r>
              <a:rPr kumimoji="1"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：</a:t>
            </a:r>
            <a:r>
              <a:rPr kumimoji="1"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00</a:t>
            </a:r>
            <a:r>
              <a:rPr kumimoji="1"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～　競技終了・閉会式</a:t>
            </a:r>
            <a:endParaRPr kumimoji="1" lang="ja-JP" altLang="en-US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356199" y="6016824"/>
            <a:ext cx="4237977" cy="2254978"/>
          </a:xfrm>
          <a:prstGeom prst="rect">
            <a:avLst/>
          </a:prstGeom>
          <a:noFill/>
          <a:ln>
            <a:noFill/>
          </a:ln>
        </p:spPr>
        <p:txBody>
          <a:bodyPr wrap="square" lIns="99569" tIns="49785" rIns="99569" bIns="49785" rtlCol="0">
            <a:spAutoFit/>
          </a:bodyPr>
          <a:lstStyle/>
          <a:p>
            <a:r>
              <a:rPr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主催</a:t>
            </a:r>
            <a:r>
              <a:rPr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  <a:r>
              <a:rPr kumimoji="1"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ウェルネスサポートクラブ</a:t>
            </a:r>
            <a:endParaRPr kumimoji="1"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後援</a:t>
            </a:r>
            <a:r>
              <a:rPr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福岡市　福岡市教育委員会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kumimoji="1"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         福岡市スポーツ協会</a:t>
            </a:r>
            <a:endParaRPr kumimoji="1"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協賛</a:t>
            </a:r>
            <a:r>
              <a:rPr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大塚製薬株式会社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kumimoji="1"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         ライオンズベースボールショップ</a:t>
            </a:r>
            <a:endParaRPr kumimoji="1"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kumimoji="1"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         マリゾン・博多湾環境整備</a:t>
            </a:r>
            <a:endParaRPr lang="en-US" altLang="ja-JP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 共同</a:t>
            </a:r>
            <a:r>
              <a:rPr kumimoji="1"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事業体</a:t>
            </a:r>
            <a:endParaRPr kumimoji="1" lang="ja-JP" altLang="en-US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3380872" y="5952318"/>
            <a:ext cx="4139576" cy="2274702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角丸四角形 12"/>
          <p:cNvSpPr/>
          <p:nvPr/>
        </p:nvSpPr>
        <p:spPr>
          <a:xfrm>
            <a:off x="58392" y="5951526"/>
            <a:ext cx="3270343" cy="2275494"/>
          </a:xfrm>
          <a:prstGeom prst="round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Picture 2" descr="C:\Users\Funai\Desktop\健スポ\キッズスポーツフェスティバル\QRcod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1789" y="8922359"/>
            <a:ext cx="857028" cy="8391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79034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画面の領域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664" y="8076150"/>
            <a:ext cx="3303434" cy="2331223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252239" y="253334"/>
            <a:ext cx="6984777" cy="315986"/>
          </a:xfrm>
          <a:prstGeom prst="rect">
            <a:avLst/>
          </a:prstGeom>
          <a:noFill/>
        </p:spPr>
        <p:txBody>
          <a:bodyPr wrap="square" lIns="99569" tIns="49785" rIns="99569" bIns="49785" rtlCol="0">
            <a:spAutoFit/>
          </a:bodyPr>
          <a:lstStyle/>
          <a:p>
            <a:pPr algn="ctr"/>
            <a:r>
              <a:rPr lang="ja-JP" altLang="en-US" sz="1400" dirty="0">
                <a:latin typeface="メイリオ" pitchFamily="50" charset="-128"/>
                <a:ea typeface="メイリオ" pitchFamily="50" charset="-128"/>
              </a:rPr>
              <a:t>西短</a:t>
            </a:r>
            <a:r>
              <a:rPr lang="en-US" altLang="ja-JP" sz="1400" dirty="0">
                <a:latin typeface="メイリオ" pitchFamily="50" charset="-128"/>
                <a:ea typeface="メイリオ" pitchFamily="50" charset="-128"/>
              </a:rPr>
              <a:t>EKIDEN</a:t>
            </a:r>
            <a:r>
              <a:rPr lang="ja-JP" altLang="en-US" sz="1400" dirty="0">
                <a:latin typeface="メイリオ" pitchFamily="50" charset="-128"/>
                <a:ea typeface="メイリオ" pitchFamily="50" charset="-128"/>
              </a:rPr>
              <a:t>大会 申込用紙（ＦＡＸ送信用）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32259" y="831008"/>
            <a:ext cx="6624737" cy="315986"/>
          </a:xfrm>
          <a:prstGeom prst="rect">
            <a:avLst/>
          </a:prstGeom>
          <a:noFill/>
        </p:spPr>
        <p:txBody>
          <a:bodyPr wrap="square" lIns="99569" tIns="49785" rIns="99569" bIns="49785" rtlCol="0">
            <a:spAutoFit/>
          </a:bodyPr>
          <a:lstStyle/>
          <a:p>
            <a:pPr algn="ctr"/>
            <a:r>
              <a:rPr lang="ja-JP" altLang="en-US" sz="1400" dirty="0">
                <a:latin typeface="メイリオ" pitchFamily="50" charset="-128"/>
                <a:ea typeface="メイリオ" pitchFamily="50" charset="-128"/>
              </a:rPr>
              <a:t>（</a:t>
            </a:r>
            <a:r>
              <a:rPr lang="en-US" altLang="ja-JP" sz="1400" dirty="0">
                <a:latin typeface="メイリオ" pitchFamily="50" charset="-128"/>
                <a:ea typeface="メイリオ" pitchFamily="50" charset="-128"/>
              </a:rPr>
              <a:t>FAX</a:t>
            </a:r>
            <a:r>
              <a:rPr lang="ja-JP" altLang="en-US" sz="1400" dirty="0">
                <a:latin typeface="メイリオ" pitchFamily="50" charset="-128"/>
                <a:ea typeface="メイリオ" pitchFamily="50" charset="-128"/>
              </a:rPr>
              <a:t>）０９２－７２１－１５３６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32259" y="542633"/>
            <a:ext cx="6624737" cy="346764"/>
          </a:xfrm>
          <a:prstGeom prst="rect">
            <a:avLst/>
          </a:prstGeom>
          <a:noFill/>
        </p:spPr>
        <p:txBody>
          <a:bodyPr wrap="square" lIns="99569" tIns="49785" rIns="99569" bIns="49785" rtlCol="0">
            <a:spAutoFit/>
          </a:bodyPr>
          <a:lstStyle/>
          <a:p>
            <a:pPr algn="ctr"/>
            <a:r>
              <a:rPr lang="ja-JP" altLang="en-US" sz="1600" b="1" dirty="0">
                <a:latin typeface="メイリオ" pitchFamily="50" charset="-128"/>
                <a:ea typeface="メイリオ" pitchFamily="50" charset="-128"/>
              </a:rPr>
              <a:t>ウェルネスサポートクラブ 宛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40271" y="6968246"/>
            <a:ext cx="6624737" cy="1023872"/>
          </a:xfrm>
          <a:prstGeom prst="rect">
            <a:avLst/>
          </a:prstGeom>
          <a:noFill/>
        </p:spPr>
        <p:txBody>
          <a:bodyPr wrap="square" lIns="99569" tIns="49785" rIns="99569" bIns="49785" rtlCol="0">
            <a:spAutoFit/>
          </a:bodyPr>
          <a:lstStyle/>
          <a:p>
            <a:r>
              <a:rPr lang="en-US" altLang="ja-JP" sz="12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※</a:t>
            </a:r>
            <a:r>
              <a:rPr lang="ja-JP" altLang="en-US" sz="12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補欠はいる場合のみで構いません。</a:t>
            </a:r>
            <a:endParaRPr lang="en-US" altLang="ja-JP" sz="12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endParaRPr lang="en-US" altLang="ja-JP" sz="12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2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お申込みを行うことで以下の条件に同意されたとみなします。</a:t>
            </a:r>
            <a:endParaRPr lang="en-US" altLang="ja-JP" sz="12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2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・個人情報は当イベントのみで使用いたします。</a:t>
            </a:r>
            <a:endParaRPr lang="en-US" altLang="ja-JP" sz="12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2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・主催者は、疾病や紛失、その他の事故に際し、応急処置を除いて一切の責任を負いません。</a:t>
            </a:r>
            <a:endParaRPr lang="en-US" altLang="ja-JP" sz="12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/>
          </p:nvPr>
        </p:nvGraphicFramePr>
        <p:xfrm>
          <a:off x="540272" y="1132348"/>
          <a:ext cx="6408717" cy="575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1"/>
                <a:gridCol w="2160241"/>
                <a:gridCol w="936104"/>
                <a:gridCol w="1164132"/>
                <a:gridCol w="1068119"/>
              </a:tblGrid>
              <a:tr h="5640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aseline="0" dirty="0" smtClean="0">
                          <a:solidFill>
                            <a:schemeClr val="tx1"/>
                          </a:solidFill>
                        </a:rPr>
                        <a:t>チーム名</a:t>
                      </a:r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6700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aseline="0" dirty="0" smtClean="0">
                          <a:solidFill>
                            <a:schemeClr val="tx1"/>
                          </a:solidFill>
                        </a:rPr>
                        <a:t>ふりがな</a:t>
                      </a:r>
                      <a:endParaRPr kumimoji="1" lang="en-US" altLang="ja-JP" sz="12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kumimoji="1" lang="en-US" altLang="ja-JP" sz="8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aseline="0" dirty="0" smtClean="0">
                          <a:solidFill>
                            <a:schemeClr val="tx1"/>
                          </a:solidFill>
                        </a:rPr>
                        <a:t>代表者氏名</a:t>
                      </a:r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1200" baseline="0" dirty="0" smtClean="0">
                          <a:solidFill>
                            <a:schemeClr val="tx1"/>
                          </a:solidFill>
                        </a:rPr>
                        <a:t>　　　　　　　　　　　　　　　　　　　　　　　　　　　　　　　　　　　　　　　　　　　</a:t>
                      </a:r>
                      <a:endParaRPr kumimoji="1" lang="en-US" altLang="ja-JP" sz="12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kumimoji="1" lang="en-US" altLang="ja-JP" sz="8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24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aseline="0" dirty="0" smtClean="0">
                          <a:solidFill>
                            <a:schemeClr val="tx1"/>
                          </a:solidFill>
                        </a:rPr>
                        <a:t>代表者住所</a:t>
                      </a:r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1200" baseline="0" dirty="0" smtClean="0">
                          <a:solidFill>
                            <a:schemeClr val="tx1"/>
                          </a:solidFill>
                        </a:rPr>
                        <a:t>〒　　　　－</a:t>
                      </a:r>
                      <a:endParaRPr kumimoji="1" lang="en-US" altLang="ja-JP" sz="12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kumimoji="1" lang="en-US" altLang="ja-JP" sz="12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133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aseline="0" dirty="0" smtClean="0">
                          <a:solidFill>
                            <a:schemeClr val="tx1"/>
                          </a:solidFill>
                        </a:rPr>
                        <a:t>電話番号</a:t>
                      </a:r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FAX</a:t>
                      </a:r>
                      <a:r>
                        <a:rPr kumimoji="1" lang="ja-JP" altLang="en-US" sz="1200" baseline="0" dirty="0" smtClean="0">
                          <a:solidFill>
                            <a:schemeClr val="tx1"/>
                          </a:solidFill>
                        </a:rPr>
                        <a:t>番号</a:t>
                      </a:r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8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133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aseline="0" dirty="0" smtClean="0">
                          <a:solidFill>
                            <a:schemeClr val="tx1"/>
                          </a:solidFill>
                        </a:rPr>
                        <a:t>携帯番号</a:t>
                      </a:r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1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1330">
                <a:tc rowSpan="6">
                  <a:txBody>
                    <a:bodyPr/>
                    <a:lstStyle/>
                    <a:p>
                      <a:pPr algn="ctr"/>
                      <a:r>
                        <a:rPr kumimoji="1" lang="ja-JP" altLang="en-US" sz="1200" baseline="0" dirty="0" smtClean="0">
                          <a:solidFill>
                            <a:schemeClr val="tx1"/>
                          </a:solidFill>
                        </a:rPr>
                        <a:t>参加メンバー</a:t>
                      </a:r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baseline="0" dirty="0" smtClean="0">
                          <a:solidFill>
                            <a:schemeClr val="tx1"/>
                          </a:solidFill>
                        </a:rPr>
                        <a:t>ふりがな</a:t>
                      </a:r>
                      <a:endParaRPr kumimoji="1" lang="en-US" altLang="ja-JP" sz="9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aseline="0" dirty="0" smtClean="0">
                          <a:solidFill>
                            <a:schemeClr val="tx1"/>
                          </a:solidFill>
                        </a:rPr>
                        <a:t>走者氏名</a:t>
                      </a: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aseline="0" dirty="0" smtClean="0">
                          <a:solidFill>
                            <a:schemeClr val="tx1"/>
                          </a:solidFill>
                        </a:rPr>
                        <a:t>性別</a:t>
                      </a:r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aseline="0" dirty="0" smtClean="0">
                          <a:solidFill>
                            <a:schemeClr val="tx1"/>
                          </a:solidFill>
                        </a:rPr>
                        <a:t>年齢</a:t>
                      </a:r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1330"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120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aseline="0" dirty="0" smtClean="0">
                          <a:solidFill>
                            <a:schemeClr val="tx1"/>
                          </a:solidFill>
                        </a:rPr>
                        <a:t>男　・　女</a:t>
                      </a:r>
                      <a:endParaRPr kumimoji="1" lang="ja-JP" altLang="en-US" sz="11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baseline="0" dirty="0" smtClean="0">
                          <a:solidFill>
                            <a:schemeClr val="tx1"/>
                          </a:solidFill>
                        </a:rPr>
                        <a:t>才</a:t>
                      </a:r>
                      <a:endParaRPr kumimoji="1" lang="ja-JP" altLang="en-US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1330"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120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aseline="0" smtClean="0">
                          <a:solidFill>
                            <a:schemeClr val="tx1"/>
                          </a:solidFill>
                        </a:rPr>
                        <a:t>男　・　女</a:t>
                      </a:r>
                      <a:endParaRPr kumimoji="1" lang="ja-JP" altLang="en-US" sz="11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baseline="0" dirty="0" smtClean="0">
                          <a:solidFill>
                            <a:schemeClr val="tx1"/>
                          </a:solidFill>
                        </a:rPr>
                        <a:t>才</a:t>
                      </a:r>
                      <a:endParaRPr kumimoji="1" lang="en-US" altLang="ja-JP" sz="90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1330"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120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aseline="0" smtClean="0">
                          <a:solidFill>
                            <a:schemeClr val="tx1"/>
                          </a:solidFill>
                        </a:rPr>
                        <a:t>男　・　女</a:t>
                      </a:r>
                      <a:endParaRPr kumimoji="1" lang="ja-JP" altLang="en-US" sz="11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baseline="0" dirty="0" smtClean="0">
                          <a:solidFill>
                            <a:schemeClr val="tx1"/>
                          </a:solidFill>
                        </a:rPr>
                        <a:t>才</a:t>
                      </a:r>
                      <a:endParaRPr kumimoji="1" lang="ja-JP" altLang="en-US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1330"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120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aseline="0" smtClean="0">
                          <a:solidFill>
                            <a:schemeClr val="tx1"/>
                          </a:solidFill>
                        </a:rPr>
                        <a:t>男　・　女</a:t>
                      </a:r>
                      <a:endParaRPr kumimoji="1" lang="ja-JP" altLang="en-US" sz="11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baseline="0" dirty="0" smtClean="0">
                          <a:solidFill>
                            <a:schemeClr val="tx1"/>
                          </a:solidFill>
                        </a:rPr>
                        <a:t>才</a:t>
                      </a:r>
                      <a:endParaRPr kumimoji="1" lang="ja-JP" altLang="en-US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133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aseline="0" dirty="0" smtClean="0">
                          <a:solidFill>
                            <a:schemeClr val="tx1"/>
                          </a:solidFill>
                        </a:rPr>
                        <a:t>男　・　女</a:t>
                      </a:r>
                      <a:endParaRPr kumimoji="1" lang="ja-JP" altLang="en-US" sz="11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baseline="0" dirty="0" smtClean="0">
                          <a:solidFill>
                            <a:schemeClr val="tx1"/>
                          </a:solidFill>
                        </a:rPr>
                        <a:t>才</a:t>
                      </a:r>
                      <a:endParaRPr kumimoji="1" lang="ja-JP" altLang="en-US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133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aseline="0" dirty="0" smtClean="0">
                          <a:solidFill>
                            <a:schemeClr val="tx1"/>
                          </a:solidFill>
                        </a:rPr>
                        <a:t>補欠</a:t>
                      </a:r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aseline="0" dirty="0" smtClean="0">
                          <a:solidFill>
                            <a:schemeClr val="tx1"/>
                          </a:solidFill>
                        </a:rPr>
                        <a:t>男　・　女</a:t>
                      </a: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baseline="0" dirty="0" smtClean="0">
                          <a:solidFill>
                            <a:schemeClr val="tx1"/>
                          </a:solidFill>
                        </a:rPr>
                        <a:t>才</a:t>
                      </a:r>
                      <a:endParaRPr kumimoji="1" lang="ja-JP" altLang="en-US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4764" marB="447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2" name="円/楕円 11"/>
          <p:cNvSpPr/>
          <p:nvPr/>
        </p:nvSpPr>
        <p:spPr>
          <a:xfrm>
            <a:off x="6853925" y="8637375"/>
            <a:ext cx="214450" cy="21150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rtlCol="0" anchor="ctr"/>
          <a:lstStyle/>
          <a:p>
            <a:pPr algn="ctr"/>
            <a:endParaRPr lang="ja-JP" altLang="en-US" sz="1800" dirty="0">
              <a:solidFill>
                <a:schemeClr val="tx1"/>
              </a:solidFill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5387730" y="7974545"/>
            <a:ext cx="1452115" cy="734086"/>
            <a:chOff x="5524547" y="7067199"/>
            <a:chExt cx="1452115" cy="749767"/>
          </a:xfrm>
        </p:grpSpPr>
        <p:cxnSp>
          <p:nvCxnSpPr>
            <p:cNvPr id="14" name="直線矢印コネクタ 13"/>
            <p:cNvCxnSpPr/>
            <p:nvPr/>
          </p:nvCxnSpPr>
          <p:spPr>
            <a:xfrm>
              <a:off x="6308308" y="7353425"/>
              <a:ext cx="668354" cy="463541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テキスト ボックス 18"/>
            <p:cNvSpPr txBox="1"/>
            <p:nvPr/>
          </p:nvSpPr>
          <p:spPr>
            <a:xfrm>
              <a:off x="5524547" y="7067199"/>
              <a:ext cx="1285206" cy="34796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ja-JP" altLang="en-US" sz="1600" dirty="0"/>
                <a:t>集合場所</a:t>
              </a:r>
            </a:p>
          </p:txBody>
        </p:sp>
      </p:grpSp>
      <p:sp>
        <p:nvSpPr>
          <p:cNvPr id="21" name="Rectangle 1"/>
          <p:cNvSpPr>
            <a:spLocks noChangeArrowheads="1"/>
          </p:cNvSpPr>
          <p:nvPr/>
        </p:nvSpPr>
        <p:spPr bwMode="auto">
          <a:xfrm>
            <a:off x="584081" y="8069063"/>
            <a:ext cx="3240361" cy="1439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6645" tIns="0" rIns="54858" bIns="68963" numCol="1" anchor="ctr" anchorCtr="0" compatLnSpc="1">
            <a:prstTxWarp prst="textNoShape">
              <a:avLst/>
            </a:prstTxWarp>
            <a:spAutoFit/>
          </a:bodyPr>
          <a:lstStyle/>
          <a:p>
            <a:pPr defTabSz="90309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100" b="1" dirty="0">
                <a:latin typeface="Arial" panose="020B0604020202020204" pitchFamily="34" charset="0"/>
              </a:rPr>
              <a:t>＜海浜公園へのアクセス＞</a:t>
            </a:r>
          </a:p>
          <a:p>
            <a:pPr defTabSz="903091" eaLnBrk="0" fontAlgn="ctr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800" dirty="0">
              <a:latin typeface="Arial" panose="020B0604020202020204" pitchFamily="34" charset="0"/>
            </a:endParaRPr>
          </a:p>
          <a:p>
            <a:pPr defTabSz="903091" eaLnBrk="0" fontAlgn="ctr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100" dirty="0">
                <a:latin typeface="Arial" panose="020B0604020202020204" pitchFamily="34" charset="0"/>
              </a:rPr>
              <a:t>・</a:t>
            </a:r>
            <a:r>
              <a:rPr kumimoji="0" lang="ja-JP" altLang="en-US" sz="1100" b="1" dirty="0">
                <a:latin typeface="Arial" panose="020B0604020202020204" pitchFamily="34" charset="0"/>
              </a:rPr>
              <a:t>西鉄バス</a:t>
            </a:r>
            <a:r>
              <a:rPr kumimoji="0" lang="ja-JP" altLang="en-US" sz="1100" dirty="0">
                <a:latin typeface="Arial" panose="020B0604020202020204" pitchFamily="34" charset="0"/>
              </a:rPr>
              <a:t>　　</a:t>
            </a:r>
            <a:r>
              <a:rPr kumimoji="0" lang="ja-JP" altLang="en-US" sz="1000" dirty="0">
                <a:latin typeface="Arial" panose="020B0604020202020204" pitchFamily="34" charset="0"/>
              </a:rPr>
              <a:t>「福岡タワー」バス停下車 徒歩５分</a:t>
            </a:r>
            <a:br>
              <a:rPr kumimoji="0" lang="ja-JP" altLang="en-US" sz="1000" dirty="0">
                <a:latin typeface="Arial" panose="020B0604020202020204" pitchFamily="34" charset="0"/>
              </a:rPr>
            </a:br>
            <a:r>
              <a:rPr kumimoji="0" lang="ja-JP" altLang="en-US" sz="1000" dirty="0">
                <a:latin typeface="Arial" panose="020B0604020202020204" pitchFamily="34" charset="0"/>
              </a:rPr>
              <a:t>　　　　　　　　　「医師会館」バス停下車 徒歩５分 </a:t>
            </a:r>
            <a:endParaRPr kumimoji="0" lang="en-US" altLang="ja-JP" sz="1000" dirty="0">
              <a:latin typeface="Arial" panose="020B0604020202020204" pitchFamily="34" charset="0"/>
            </a:endParaRPr>
          </a:p>
          <a:p>
            <a:pPr defTabSz="903091" eaLnBrk="0" fontAlgn="ctr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900" b="1" dirty="0">
              <a:solidFill>
                <a:srgbClr val="006699"/>
              </a:solidFill>
              <a:latin typeface="Arial" panose="020B0604020202020204" pitchFamily="34" charset="0"/>
            </a:endParaRPr>
          </a:p>
          <a:p>
            <a:pPr defTabSz="903091" eaLnBrk="0" fontAlgn="ctr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100" b="1" dirty="0">
                <a:latin typeface="Arial" panose="020B0604020202020204" pitchFamily="34" charset="0"/>
              </a:rPr>
              <a:t>・福岡市地下鉄空港線</a:t>
            </a:r>
            <a:r>
              <a:rPr kumimoji="0" lang="ja-JP" altLang="en-US" sz="1100" dirty="0">
                <a:latin typeface="Arial" panose="020B0604020202020204" pitchFamily="34" charset="0"/>
              </a:rPr>
              <a:t>　　</a:t>
            </a:r>
            <a:r>
              <a:rPr kumimoji="0" lang="ja-JP" altLang="en-US" sz="1000" dirty="0">
                <a:latin typeface="Arial" panose="020B0604020202020204" pitchFamily="34" charset="0"/>
              </a:rPr>
              <a:t>藤崎　徒歩２０分</a:t>
            </a:r>
            <a:endParaRPr kumimoji="0" lang="en-US" altLang="ja-JP" sz="1000" dirty="0">
              <a:latin typeface="Arial" panose="020B0604020202020204" pitchFamily="34" charset="0"/>
            </a:endParaRPr>
          </a:p>
          <a:p>
            <a:pPr defTabSz="903091" eaLnBrk="0" fontAlgn="ctr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000" dirty="0">
                <a:latin typeface="Arial" panose="020B0604020202020204" pitchFamily="34" charset="0"/>
              </a:rPr>
              <a:t>　　　　　　　　　　　　　　　　　西新　徒歩１５分</a:t>
            </a:r>
            <a:endParaRPr kumimoji="0" lang="en-US" altLang="ja-JP" sz="1000" dirty="0">
              <a:latin typeface="Arial" panose="020B0604020202020204" pitchFamily="34" charset="0"/>
            </a:endParaRPr>
          </a:p>
          <a:p>
            <a:pPr defTabSz="903091" eaLnBrk="0" fontAlgn="ctr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800" b="1" dirty="0">
              <a:solidFill>
                <a:srgbClr val="006699"/>
              </a:solidFill>
              <a:latin typeface="Arial" panose="020B0604020202020204" pitchFamily="34" charset="0"/>
            </a:endParaRPr>
          </a:p>
          <a:p>
            <a:pPr lvl="0" eaLnBrk="0" fontAlgn="ctr" hangingPunct="0"/>
            <a:r>
              <a:rPr kumimoji="0" lang="ja-JP" altLang="en-US" sz="1100" b="1" dirty="0">
                <a:latin typeface="Arial" panose="020B0604020202020204" pitchFamily="34" charset="0"/>
              </a:rPr>
              <a:t>・車　</a:t>
            </a:r>
            <a:r>
              <a:rPr kumimoji="0" lang="ja-JP" altLang="en-US" sz="1000" dirty="0">
                <a:latin typeface="Arial" panose="020B0604020202020204" pitchFamily="34" charset="0"/>
              </a:rPr>
              <a:t>百道ランプから３分</a:t>
            </a:r>
            <a:endParaRPr kumimoji="0" lang="en-US" altLang="ja-JP" sz="1000" dirty="0">
              <a:latin typeface="Arial" panose="020B0604020202020204" pitchFamily="34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20990" y="9472388"/>
            <a:ext cx="2961721" cy="634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rtlCol="0" anchor="ctr"/>
          <a:lstStyle/>
          <a:p>
            <a:r>
              <a:rPr lang="en-US" altLang="ja-JP" sz="1100" dirty="0">
                <a:solidFill>
                  <a:schemeClr val="tx1"/>
                </a:solidFill>
              </a:rPr>
              <a:t>〈</a:t>
            </a:r>
            <a:r>
              <a:rPr lang="ja-JP" altLang="en-US" sz="1100" dirty="0">
                <a:solidFill>
                  <a:schemeClr val="tx1"/>
                </a:solidFill>
              </a:rPr>
              <a:t>駐車場料金</a:t>
            </a:r>
            <a:r>
              <a:rPr lang="en-US" altLang="ja-JP" sz="1100" dirty="0">
                <a:solidFill>
                  <a:schemeClr val="tx1"/>
                </a:solidFill>
              </a:rPr>
              <a:t>〉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　</a:t>
            </a:r>
            <a:r>
              <a:rPr lang="en-US" altLang="ja-JP" sz="1000" dirty="0">
                <a:solidFill>
                  <a:schemeClr val="tx1"/>
                </a:solidFill>
                <a:latin typeface="+mn-ea"/>
              </a:rPr>
              <a:t>2</a:t>
            </a:r>
            <a:r>
              <a:rPr lang="ja-JP" altLang="en-US" sz="1000" dirty="0">
                <a:solidFill>
                  <a:schemeClr val="tx1"/>
                </a:solidFill>
                <a:latin typeface="+mn-ea"/>
              </a:rPr>
              <a:t>時間まで</a:t>
            </a:r>
            <a:r>
              <a:rPr lang="en-US" altLang="ja-JP" sz="1000" dirty="0">
                <a:solidFill>
                  <a:schemeClr val="tx1"/>
                </a:solidFill>
                <a:latin typeface="+mn-ea"/>
              </a:rPr>
              <a:t>300</a:t>
            </a:r>
            <a:r>
              <a:rPr lang="ja-JP" altLang="en-US" sz="1000" dirty="0">
                <a:solidFill>
                  <a:schemeClr val="tx1"/>
                </a:solidFill>
                <a:latin typeface="+mn-ea"/>
              </a:rPr>
              <a:t>円　以後</a:t>
            </a:r>
            <a:r>
              <a:rPr lang="en-US" altLang="ja-JP" sz="1000" dirty="0">
                <a:solidFill>
                  <a:schemeClr val="tx1"/>
                </a:solidFill>
                <a:latin typeface="+mn-ea"/>
              </a:rPr>
              <a:t>30</a:t>
            </a:r>
            <a:r>
              <a:rPr lang="ja-JP" altLang="en-US" sz="1000" dirty="0">
                <a:solidFill>
                  <a:schemeClr val="tx1"/>
                </a:solidFill>
                <a:latin typeface="+mn-ea"/>
              </a:rPr>
              <a:t>分毎に</a:t>
            </a:r>
            <a:r>
              <a:rPr lang="en-US" altLang="ja-JP" sz="1000" dirty="0">
                <a:solidFill>
                  <a:schemeClr val="tx1"/>
                </a:solidFill>
                <a:latin typeface="+mn-ea"/>
              </a:rPr>
              <a:t>100</a:t>
            </a:r>
            <a:r>
              <a:rPr lang="ja-JP" altLang="en-US" sz="1000" dirty="0">
                <a:solidFill>
                  <a:schemeClr val="tx1"/>
                </a:solidFill>
                <a:latin typeface="+mn-ea"/>
              </a:rPr>
              <a:t>円</a:t>
            </a:r>
            <a:endParaRPr lang="en-US" altLang="ja-JP" sz="10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+mn-ea"/>
              </a:rPr>
              <a:t>　</a:t>
            </a:r>
            <a:r>
              <a:rPr lang="en-US" altLang="ja-JP" sz="1000" dirty="0">
                <a:solidFill>
                  <a:schemeClr val="tx1"/>
                </a:solidFill>
                <a:latin typeface="+mn-ea"/>
              </a:rPr>
              <a:t>5</a:t>
            </a:r>
            <a:r>
              <a:rPr lang="ja-JP" altLang="en-US" sz="1000" dirty="0">
                <a:solidFill>
                  <a:schemeClr val="tx1"/>
                </a:solidFill>
                <a:latin typeface="+mn-ea"/>
              </a:rPr>
              <a:t>時間を超えたら</a:t>
            </a:r>
            <a:r>
              <a:rPr lang="en-US" altLang="ja-JP" sz="1000" dirty="0">
                <a:solidFill>
                  <a:schemeClr val="tx1"/>
                </a:solidFill>
                <a:latin typeface="+mn-ea"/>
              </a:rPr>
              <a:t>1,000</a:t>
            </a:r>
            <a:r>
              <a:rPr lang="ja-JP" altLang="en-US" sz="1000" dirty="0">
                <a:solidFill>
                  <a:schemeClr val="tx1"/>
                </a:solidFill>
                <a:latin typeface="+mn-ea"/>
              </a:rPr>
              <a:t>円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644728" y="10052633"/>
            <a:ext cx="879820" cy="269819"/>
          </a:xfrm>
          <a:prstGeom prst="rect">
            <a:avLst/>
          </a:prstGeom>
          <a:noFill/>
        </p:spPr>
        <p:txBody>
          <a:bodyPr wrap="square" lIns="99569" tIns="49785" rIns="99569" bIns="49785" rtlCol="0">
            <a:spAutoFit/>
          </a:bodyPr>
          <a:lstStyle/>
          <a:p>
            <a:r>
              <a:rPr lang="ja-JP" altLang="en-US" sz="1100" dirty="0"/>
              <a:t>福岡タワー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356697" y="9386375"/>
            <a:ext cx="948589" cy="315986"/>
          </a:xfrm>
          <a:prstGeom prst="rect">
            <a:avLst/>
          </a:prstGeom>
          <a:noFill/>
        </p:spPr>
        <p:txBody>
          <a:bodyPr wrap="square" lIns="99569" tIns="49785" rIns="99569" bIns="49785" rtlCol="0">
            <a:spAutoFit/>
          </a:bodyPr>
          <a:lstStyle/>
          <a:p>
            <a:r>
              <a:rPr lang="ja-JP" altLang="en-US" sz="1400" dirty="0"/>
              <a:t>駐車場</a:t>
            </a:r>
          </a:p>
        </p:txBody>
      </p:sp>
    </p:spTree>
    <p:extLst>
      <p:ext uri="{BB962C8B-B14F-4D97-AF65-F5344CB8AC3E}">
        <p14:creationId xmlns="" xmlns:p14="http://schemas.microsoft.com/office/powerpoint/2010/main" val="423666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195</Words>
  <Application>Microsoft Office PowerPoint</Application>
  <PresentationFormat>ユーザー設定</PresentationFormat>
  <Paragraphs>83</Paragraphs>
  <Slides>2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西短EKIDEN大会</vt:lpstr>
      <vt:lpstr>スライド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西短EKIDEN大会</dc:title>
  <dc:creator>user</dc:creator>
  <cp:lastModifiedBy>funai</cp:lastModifiedBy>
  <cp:revision>16</cp:revision>
  <cp:lastPrinted>2014-09-29T07:01:54Z</cp:lastPrinted>
  <dcterms:created xsi:type="dcterms:W3CDTF">2014-09-18T03:48:06Z</dcterms:created>
  <dcterms:modified xsi:type="dcterms:W3CDTF">2014-10-05T12:07:51Z</dcterms:modified>
</cp:coreProperties>
</file>