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61263" cy="10693400"/>
  <p:notesSz cx="6858000" cy="9874250"/>
  <p:defaultTextStyle>
    <a:defPPr>
      <a:defRPr lang="ja-JP"/>
    </a:defPPr>
    <a:lvl1pPr marL="0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C6F6"/>
    <a:srgbClr val="FFFF00"/>
    <a:srgbClr val="B5FDEF"/>
    <a:srgbClr val="CBFFD9"/>
    <a:srgbClr val="CC66FF"/>
    <a:srgbClr val="FF66FF"/>
    <a:srgbClr val="FDFDBF"/>
    <a:srgbClr val="C2DFFA"/>
    <a:srgbClr val="BCDAFC"/>
    <a:srgbClr val="C7C3F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92" y="-78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D1A32-16BE-425E-8433-65782928FC22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51075" y="1233488"/>
            <a:ext cx="23558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51983"/>
            <a:ext cx="548640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C150D-0449-463A-84DE-D1E78330F7B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4146447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51075" y="1233488"/>
            <a:ext cx="2355850" cy="33337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6A9E1-FC60-488D-88DF-AD3915780E71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333913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7095" y="3321888"/>
            <a:ext cx="6427074" cy="2292150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4190" y="6059594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998080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496274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111436" y="571801"/>
            <a:ext cx="1275964" cy="1216374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83549" y="571801"/>
            <a:ext cx="3701869" cy="1216374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58236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17683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97288" y="4532321"/>
            <a:ext cx="6427074" cy="233918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06661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83549" y="3326836"/>
            <a:ext cx="2488916" cy="940870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898486" y="3326836"/>
            <a:ext cx="2488916" cy="940870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447389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1019" y="2393639"/>
            <a:ext cx="3342183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1019" y="3391194"/>
            <a:ext cx="3342183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294544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99464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90263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5" y="425757"/>
            <a:ext cx="2487604" cy="181193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56245" y="425757"/>
            <a:ext cx="4226957" cy="912652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78065" y="2237694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2067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9079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3" y="2495129"/>
            <a:ext cx="6805137" cy="7057150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4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B9830-D12B-4DCC-8F7D-727382DF031C}" type="datetimeFigureOut">
              <a:rPr kumimoji="1" lang="ja-JP" altLang="en-US" smtClean="0"/>
              <a:pPr/>
              <a:t>2014/10/5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4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4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39020-51E3-4757-879C-E9E6A7C9453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286868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eaLnBrk="1" latinLnBrk="0" hangingPunct="1">
        <a:spcBef>
          <a:spcPct val="0"/>
        </a:spcBef>
        <a:buNone/>
        <a:defRPr kumimoji="1"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F6C6F6">
                <a:lumMod val="67000"/>
                <a:lumOff val="33000"/>
                <a:alpha val="30000"/>
              </a:srgbClr>
            </a:gs>
            <a:gs pos="81000">
              <a:srgbClr val="B5FDEF">
                <a:alpha val="26000"/>
              </a:srgbClr>
            </a:gs>
            <a:gs pos="20000">
              <a:srgbClr val="B5FDEF">
                <a:alpha val="34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99396" y="138675"/>
            <a:ext cx="6974518" cy="1554634"/>
          </a:xfrm>
        </p:spPr>
        <p:txBody>
          <a:bodyPr>
            <a:prstTxWarp prst="textInflate">
              <a:avLst/>
            </a:prstTxWarp>
          </a:bodyPr>
          <a:lstStyle/>
          <a:p>
            <a:r>
              <a:rPr kumimoji="1" lang="ja-JP" altLang="en-US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西短</a:t>
            </a:r>
            <a:r>
              <a:rPr lang="en-US" altLang="ja-JP" sz="5900" b="1" dirty="0" smtClean="0">
                <a:ln w="19050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EKIDEN</a:t>
            </a:r>
            <a:r>
              <a:rPr kumimoji="1" lang="ja-JP" altLang="en-US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大会</a:t>
            </a:r>
            <a:endParaRPr kumimoji="1" lang="ja-JP" altLang="en-US" b="1" dirty="0">
              <a:ln w="19050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391" y="8300505"/>
            <a:ext cx="7334271" cy="2331951"/>
          </a:xfrm>
        </p:spPr>
        <p:txBody>
          <a:bodyPr>
            <a:noAutofit/>
          </a:bodyPr>
          <a:lstStyle/>
          <a:p>
            <a:pPr algn="l"/>
            <a:r>
              <a:rPr lang="en-US" altLang="ja-JP" sz="17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17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申込方法</a:t>
            </a:r>
            <a:r>
              <a:rPr lang="en-US" altLang="ja-JP" sz="17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r>
              <a:rPr lang="ja-JP" altLang="en-US" sz="17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en-US" altLang="ja-JP" sz="17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</a:t>
            </a:r>
            <a:r>
              <a:rPr lang="ja-JP" altLang="en-US" sz="17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</a:t>
            </a:r>
            <a:r>
              <a:rPr lang="ja-JP" altLang="en-US" sz="17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</a:t>
            </a:r>
            <a:r>
              <a:rPr lang="ja-JP" altLang="en-US" sz="17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のいずれかの方法で申し込んでください</a:t>
            </a:r>
            <a:r>
              <a:rPr lang="ja-JP" altLang="en-US" sz="17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</a:t>
            </a:r>
            <a:endParaRPr lang="en-US" altLang="ja-JP" sz="17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①裏面の申し込み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用紙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に必要事項を記入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のうえ、下記宛て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FAX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で申し込む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</a:t>
            </a:r>
          </a:p>
          <a:p>
            <a:pPr algn="l"/>
            <a:r>
              <a:rPr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右の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QR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コード、もしくは下記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URL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にアクセスし専用フォームから申し込む。</a:t>
            </a:r>
          </a:p>
          <a:p>
            <a:pPr algn="l"/>
            <a:r>
              <a:rPr lang="en-US" altLang="ja-JP" sz="17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17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問い合わせ</a:t>
            </a:r>
            <a:r>
              <a:rPr lang="en-US" altLang="ja-JP" sz="17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r>
              <a:rPr lang="ja-JP" altLang="en-US" sz="17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7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ウェルネスサポートクラブ</a:t>
            </a:r>
            <a:endParaRPr lang="en-US" altLang="ja-JP" sz="17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17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（西日本短期大学　健康スポーツコミュニケーション学科内）</a:t>
            </a:r>
          </a:p>
          <a:p>
            <a:pPr algn="l"/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〒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810-0066 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福岡市中央区福浜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1-3-1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（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TEL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）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092-721-1141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lang="en-US" altLang="ja-JP" sz="15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FAX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）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092-721-1536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（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mail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） 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kenspo@nishitan.jp</a:t>
            </a:r>
            <a:r>
              <a:rPr lang="ja-JP" altLang="en-US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en-US" altLang="ja-JP" sz="15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(URL) http://nishitan.jp/sports/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51959" y="3833754"/>
            <a:ext cx="7442629" cy="2071116"/>
          </a:xfrm>
          <a:prstGeom prst="roundRect">
            <a:avLst/>
          </a:prstGeom>
          <a:noFill/>
          <a:ln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9" tIns="49785" rIns="99569" bIns="49785" rtlCol="0" anchor="ctr"/>
          <a:lstStyle/>
          <a:p>
            <a:pPr algn="ctr"/>
            <a:r>
              <a:rPr lang="ja-JP" altLang="en-US" sz="39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参加</a:t>
            </a:r>
            <a:r>
              <a:rPr lang="ja-JP" altLang="en-US" sz="3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チーム募集 </a:t>
            </a:r>
            <a:r>
              <a:rPr lang="ja-JP" altLang="en-US" sz="3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（先着</a:t>
            </a:r>
            <a:r>
              <a:rPr lang="en-US" altLang="ja-JP" sz="35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</a:t>
            </a:r>
            <a:r>
              <a:rPr lang="ja-JP" altLang="en-US" sz="3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チーム）</a:t>
            </a:r>
            <a:endParaRPr lang="en-US" altLang="ja-JP" sz="35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kumimoji="1"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目的：日頃の練習の成果の発揮・健康増進を図る</a:t>
            </a:r>
            <a:endParaRPr kumimoji="1" lang="en-US" altLang="ja-JP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参加資格：独力で</a:t>
            </a:r>
            <a:r>
              <a:rPr lang="en-US" altLang="ja-JP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㎞を完走できる高校生以上の男女</a:t>
            </a:r>
            <a:endParaRPr lang="en-US" altLang="ja-JP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参加費</a:t>
            </a:r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：</a:t>
            </a:r>
            <a:r>
              <a:rPr lang="ja-JP" altLang="en-US" b="1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１チーム</a:t>
            </a:r>
            <a:r>
              <a:rPr lang="en-US" altLang="ja-JP" b="1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1000</a:t>
            </a:r>
            <a:r>
              <a:rPr lang="ja-JP" altLang="en-US" b="1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円</a:t>
            </a:r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（</a:t>
            </a:r>
            <a:r>
              <a:rPr kumimoji="1"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保険料）　</a:t>
            </a:r>
            <a:r>
              <a:rPr kumimoji="1" lang="en-US" altLang="ja-JP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当日受付でお支払願います。</a:t>
            </a:r>
            <a:endParaRPr kumimoji="1" lang="en-US" altLang="ja-JP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申込期間：平成</a:t>
            </a:r>
            <a:r>
              <a:rPr lang="en-US" altLang="ja-JP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26</a:t>
            </a:r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lang="en-US" altLang="ja-JP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</a:t>
            </a:r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</a:t>
            </a:r>
            <a:r>
              <a:rPr lang="en-US" altLang="ja-JP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6</a:t>
            </a:r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日（月）～</a:t>
            </a:r>
            <a:r>
              <a:rPr lang="en-US" altLang="ja-JP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11</a:t>
            </a:r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</a:t>
            </a:r>
            <a:r>
              <a:rPr lang="en-US" altLang="ja-JP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9</a:t>
            </a:r>
            <a:r>
              <a:rPr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日（日）</a:t>
            </a:r>
            <a:endParaRPr lang="en-US" altLang="ja-JP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301" y="1763049"/>
            <a:ext cx="7521962" cy="2070312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b="1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　　　程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】2014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lang="en-US" altLang="ja-JP" sz="2600" b="1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11</a:t>
            </a:r>
            <a:r>
              <a:rPr lang="ja-JP" altLang="en-US" sz="26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</a:t>
            </a:r>
            <a:r>
              <a:rPr lang="en-US" altLang="ja-JP" sz="26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16</a:t>
            </a:r>
            <a:r>
              <a:rPr lang="ja-JP" altLang="en-US" sz="26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）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雨天決行</a:t>
            </a:r>
          </a:p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           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開催時間</a:t>
            </a:r>
            <a:r>
              <a:rPr lang="en-US" altLang="ja-JP" sz="2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9</a:t>
            </a:r>
            <a:r>
              <a:rPr lang="ja-JP" altLang="en-US" sz="2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：</a:t>
            </a:r>
            <a:r>
              <a:rPr lang="en-US" altLang="ja-JP" sz="2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00</a:t>
            </a:r>
            <a:r>
              <a:rPr lang="ja-JP" altLang="en-US" sz="2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</a:t>
            </a:r>
            <a:r>
              <a:rPr lang="en-US" altLang="ja-JP" sz="2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13</a:t>
            </a:r>
            <a:r>
              <a:rPr lang="ja-JP" altLang="en-US" sz="2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：</a:t>
            </a:r>
            <a:r>
              <a:rPr lang="en-US" altLang="ja-JP" sz="2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00</a:t>
            </a:r>
            <a:r>
              <a:rPr lang="ja-JP" altLang="en-US" sz="17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（下記「大会スケジュール」参照）</a:t>
            </a:r>
          </a:p>
          <a:p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会　　　場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シーサイドももち海浜公園</a:t>
            </a:r>
          </a:p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 　　集合場所：裏面地図参照</a:t>
            </a:r>
          </a:p>
          <a:p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競技内容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】1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チーム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5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人編成　</a:t>
            </a:r>
            <a:endParaRPr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7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7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 ５</a:t>
            </a:r>
            <a:r>
              <a:rPr lang="ja-JP" altLang="en-US" sz="17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区間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3㎞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6㎞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3㎞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6㎞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3㎞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）全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21㎞</a:t>
            </a:r>
            <a:endParaRPr lang="en-US" altLang="ja-JP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7552" y="6019805"/>
            <a:ext cx="3733377" cy="2101090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pPr>
              <a:lnSpc>
                <a:spcPts val="2613"/>
              </a:lnSpc>
            </a:pPr>
            <a:r>
              <a:rPr kumimoji="1"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kumimoji="1" lang="ja-JP" altLang="en-US" b="1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大会スケジュール</a:t>
            </a:r>
            <a:r>
              <a:rPr kumimoji="1"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</a:p>
          <a:p>
            <a:pPr>
              <a:lnSpc>
                <a:spcPts val="2613"/>
              </a:lnSpc>
            </a:pP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9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：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00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9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：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30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受付</a:t>
            </a:r>
            <a:endParaRPr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ts val="2613"/>
              </a:lnSpc>
            </a:pPr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</a:t>
            </a:r>
            <a:r>
              <a:rPr kumimoji="1"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9</a:t>
            </a:r>
            <a:r>
              <a:rPr kumimoji="1"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：</a:t>
            </a:r>
            <a:r>
              <a:rPr kumimoji="1"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30</a:t>
            </a:r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　開会式・競技説明</a:t>
            </a:r>
            <a:endParaRPr kumimoji="1"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ts val="2613"/>
              </a:lnSpc>
            </a:pPr>
            <a:r>
              <a:rPr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：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00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　競技スタート</a:t>
            </a:r>
            <a:endParaRPr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ts val="2613"/>
              </a:lnSpc>
            </a:pP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（制限時間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時間）</a:t>
            </a:r>
            <a:endParaRPr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ts val="2613"/>
              </a:lnSpc>
            </a:pPr>
            <a:r>
              <a:rPr kumimoji="1"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13</a:t>
            </a:r>
            <a:r>
              <a:rPr kumimoji="1"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：</a:t>
            </a:r>
            <a:r>
              <a:rPr kumimoji="1"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00</a:t>
            </a:r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　競技終了・閉会式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356199" y="6016824"/>
            <a:ext cx="4237977" cy="2254978"/>
          </a:xfrm>
          <a:prstGeom prst="rect">
            <a:avLst/>
          </a:prstGeom>
          <a:noFill/>
          <a:ln>
            <a:noFill/>
          </a:ln>
        </p:spPr>
        <p:txBody>
          <a:bodyPr wrap="square" lIns="99569" tIns="49785" rIns="99569" bIns="49785" rtlCol="0">
            <a:spAutoFit/>
          </a:bodyPr>
          <a:lstStyle/>
          <a:p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b="1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主催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ウェルネスサポートクラブ</a:t>
            </a:r>
            <a:endParaRPr kumimoji="1"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b="1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後援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福岡市　福岡市教育委員会</a:t>
            </a:r>
            <a:endParaRPr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       福岡市スポーツ協会</a:t>
            </a:r>
            <a:endParaRPr kumimoji="1"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b="1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協賛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大塚製薬株式会社</a:t>
            </a:r>
            <a:endParaRPr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       ライオンズベースボールショップ</a:t>
            </a:r>
            <a:endParaRPr kumimoji="1"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       マリゾン・博多湾環境整備</a:t>
            </a:r>
            <a:endParaRPr lang="en-US" altLang="ja-JP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 共同</a:t>
            </a:r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事業体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3380872" y="5952318"/>
            <a:ext cx="4139576" cy="227470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9" tIns="49785" rIns="99569" bIns="49785"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/>
          <p:cNvSpPr/>
          <p:nvPr/>
        </p:nvSpPr>
        <p:spPr>
          <a:xfrm>
            <a:off x="58392" y="5951526"/>
            <a:ext cx="3270343" cy="2275494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9" tIns="49785" rIns="99569" bIns="49785"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Picture 2" descr="C:\Users\Funai\Desktop\健スポ\キッズスポーツフェスティバル\QRcod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1789" y="8922359"/>
            <a:ext cx="857028" cy="839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9034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64" y="8076150"/>
            <a:ext cx="3303434" cy="2331223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252239" y="253334"/>
            <a:ext cx="6984777" cy="315986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pPr algn="ctr"/>
            <a:r>
              <a:rPr lang="ja-JP" altLang="en-US" sz="1400" dirty="0">
                <a:latin typeface="メイリオ" pitchFamily="50" charset="-128"/>
                <a:ea typeface="メイリオ" pitchFamily="50" charset="-128"/>
              </a:rPr>
              <a:t>西短</a:t>
            </a:r>
            <a:r>
              <a:rPr lang="en-US" altLang="ja-JP" sz="1400" dirty="0">
                <a:latin typeface="メイリオ" pitchFamily="50" charset="-128"/>
                <a:ea typeface="メイリオ" pitchFamily="50" charset="-128"/>
              </a:rPr>
              <a:t>EKIDEN</a:t>
            </a:r>
            <a:r>
              <a:rPr lang="ja-JP" altLang="en-US" sz="1400" dirty="0">
                <a:latin typeface="メイリオ" pitchFamily="50" charset="-128"/>
                <a:ea typeface="メイリオ" pitchFamily="50" charset="-128"/>
              </a:rPr>
              <a:t>大会 申込用紙（ＦＡＸ送信用）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32259" y="831008"/>
            <a:ext cx="6624737" cy="315986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pPr algn="ctr"/>
            <a:r>
              <a:rPr lang="ja-JP" altLang="en-US" sz="1400" dirty="0">
                <a:latin typeface="メイリオ" pitchFamily="50" charset="-128"/>
                <a:ea typeface="メイリオ" pitchFamily="50" charset="-128"/>
              </a:rPr>
              <a:t>（</a:t>
            </a:r>
            <a:r>
              <a:rPr lang="en-US" altLang="ja-JP" sz="1400" dirty="0">
                <a:latin typeface="メイリオ" pitchFamily="50" charset="-128"/>
                <a:ea typeface="メイリオ" pitchFamily="50" charset="-128"/>
              </a:rPr>
              <a:t>FAX</a:t>
            </a:r>
            <a:r>
              <a:rPr lang="ja-JP" altLang="en-US" sz="1400" dirty="0">
                <a:latin typeface="メイリオ" pitchFamily="50" charset="-128"/>
                <a:ea typeface="メイリオ" pitchFamily="50" charset="-128"/>
              </a:rPr>
              <a:t>）０９２－７２１－１５３６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32259" y="542633"/>
            <a:ext cx="6624737" cy="346764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pPr algn="ctr"/>
            <a:r>
              <a:rPr lang="ja-JP" altLang="en-US" sz="1600" b="1" dirty="0">
                <a:latin typeface="メイリオ" pitchFamily="50" charset="-128"/>
                <a:ea typeface="メイリオ" pitchFamily="50" charset="-128"/>
              </a:rPr>
              <a:t>ウェルネスサポートクラブ 宛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40271" y="6968246"/>
            <a:ext cx="6624737" cy="1023872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r>
              <a:rPr lang="en-US" altLang="ja-JP" sz="12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※</a:t>
            </a:r>
            <a:r>
              <a:rPr lang="ja-JP" altLang="en-US" sz="12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補欠はいる場合のみで構いません。</a:t>
            </a:r>
            <a:endParaRPr lang="en-US" altLang="ja-JP" sz="12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endParaRPr lang="en-US" altLang="ja-JP" sz="12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r>
              <a:rPr lang="ja-JP" altLang="en-US" sz="1200" b="1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お申込みを行うことで以下の条件に同意されたとみなします。</a:t>
            </a:r>
            <a:endParaRPr lang="en-US" altLang="ja-JP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r>
              <a:rPr lang="ja-JP" altLang="en-US" sz="12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・個人情報は当イベントのみで使用いたします。</a:t>
            </a:r>
            <a:endParaRPr lang="en-US" altLang="ja-JP" sz="12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r>
              <a:rPr lang="ja-JP" altLang="en-US" sz="12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・主催者は、疾病や紛失、その他の事故に際し、応急処置を除いて一切の責任を負いません。</a:t>
            </a:r>
            <a:endParaRPr lang="en-US" altLang="ja-JP" sz="12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/>
          </p:nvPr>
        </p:nvGraphicFramePr>
        <p:xfrm>
          <a:off x="540272" y="1132348"/>
          <a:ext cx="6408717" cy="575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1"/>
                <a:gridCol w="2160241"/>
                <a:gridCol w="936104"/>
                <a:gridCol w="1164132"/>
                <a:gridCol w="1068119"/>
              </a:tblGrid>
              <a:tr h="5640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チーム名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700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ふりがな</a:t>
                      </a:r>
                      <a:endParaRPr kumimoji="1" lang="en-US" altLang="ja-JP" sz="1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kumimoji="1" lang="en-US" altLang="ja-JP" sz="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代表者氏名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　　　　　　　　　　　　　　　　　　　　　　　　　　　　　　　　　　　　　　　　　　　</a:t>
                      </a:r>
                      <a:endParaRPr kumimoji="1" lang="en-US" altLang="ja-JP" sz="1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kumimoji="1" lang="en-US" altLang="ja-JP" sz="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24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代表者住所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〒　　　　－</a:t>
                      </a:r>
                      <a:endParaRPr kumimoji="1" lang="en-US" altLang="ja-JP" sz="1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kumimoji="1" lang="en-US" altLang="ja-JP" sz="1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電話番号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 smtClean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番号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8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携帯番号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kumimoji="1" lang="ja-JP" altLang="en-US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参加メンバー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baseline="0" dirty="0" smtClean="0">
                          <a:solidFill>
                            <a:schemeClr val="tx1"/>
                          </a:solidFill>
                        </a:rPr>
                        <a:t>ふりがな</a:t>
                      </a:r>
                      <a:endParaRPr kumimoji="1" lang="en-US" altLang="ja-JP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走者氏名</a:t>
                      </a: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性別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年齢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 smtClean="0">
                          <a:solidFill>
                            <a:schemeClr val="tx1"/>
                          </a:solidFill>
                        </a:rPr>
                        <a:t>男　・　女</a:t>
                      </a:r>
                      <a:endParaRPr kumimoji="1" lang="ja-JP" altLang="en-US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aseline="0" dirty="0" smtClean="0">
                          <a:solidFill>
                            <a:schemeClr val="tx1"/>
                          </a:solidFill>
                        </a:rPr>
                        <a:t>才</a:t>
                      </a:r>
                      <a:endParaRPr kumimoji="1" lang="ja-JP" altLang="en-US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smtClean="0">
                          <a:solidFill>
                            <a:schemeClr val="tx1"/>
                          </a:solidFill>
                        </a:rPr>
                        <a:t>男　・　女</a:t>
                      </a:r>
                      <a:endParaRPr kumimoji="1" lang="ja-JP" altLang="en-US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aseline="0" dirty="0" smtClean="0">
                          <a:solidFill>
                            <a:schemeClr val="tx1"/>
                          </a:solidFill>
                        </a:rPr>
                        <a:t>才</a:t>
                      </a:r>
                      <a:endParaRPr kumimoji="1" lang="en-US" altLang="ja-JP" sz="9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smtClean="0">
                          <a:solidFill>
                            <a:schemeClr val="tx1"/>
                          </a:solidFill>
                        </a:rPr>
                        <a:t>男　・　女</a:t>
                      </a:r>
                      <a:endParaRPr kumimoji="1" lang="ja-JP" altLang="en-US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aseline="0" dirty="0" smtClean="0">
                          <a:solidFill>
                            <a:schemeClr val="tx1"/>
                          </a:solidFill>
                        </a:rPr>
                        <a:t>才</a:t>
                      </a:r>
                      <a:endParaRPr kumimoji="1" lang="ja-JP" altLang="en-US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smtClean="0">
                          <a:solidFill>
                            <a:schemeClr val="tx1"/>
                          </a:solidFill>
                        </a:rPr>
                        <a:t>男　・　女</a:t>
                      </a:r>
                      <a:endParaRPr kumimoji="1" lang="ja-JP" altLang="en-US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aseline="0" dirty="0" smtClean="0">
                          <a:solidFill>
                            <a:schemeClr val="tx1"/>
                          </a:solidFill>
                        </a:rPr>
                        <a:t>才</a:t>
                      </a:r>
                      <a:endParaRPr kumimoji="1" lang="ja-JP" altLang="en-US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 smtClean="0">
                          <a:solidFill>
                            <a:schemeClr val="tx1"/>
                          </a:solidFill>
                        </a:rPr>
                        <a:t>男　・　女</a:t>
                      </a:r>
                      <a:endParaRPr kumimoji="1" lang="ja-JP" altLang="en-US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aseline="0" dirty="0" smtClean="0">
                          <a:solidFill>
                            <a:schemeClr val="tx1"/>
                          </a:solidFill>
                        </a:rPr>
                        <a:t>才</a:t>
                      </a:r>
                      <a:endParaRPr kumimoji="1" lang="ja-JP" altLang="en-US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33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 smtClean="0">
                          <a:solidFill>
                            <a:schemeClr val="tx1"/>
                          </a:solidFill>
                        </a:rPr>
                        <a:t>補欠</a:t>
                      </a:r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aseline="0" dirty="0" smtClean="0">
                          <a:solidFill>
                            <a:schemeClr val="tx1"/>
                          </a:solidFill>
                        </a:rPr>
                        <a:t>男　・　女</a:t>
                      </a: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aseline="0" dirty="0" smtClean="0">
                          <a:solidFill>
                            <a:schemeClr val="tx1"/>
                          </a:solidFill>
                        </a:rPr>
                        <a:t>才</a:t>
                      </a:r>
                      <a:endParaRPr kumimoji="1" lang="ja-JP" altLang="en-US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44764" marB="44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円/楕円 11"/>
          <p:cNvSpPr/>
          <p:nvPr/>
        </p:nvSpPr>
        <p:spPr>
          <a:xfrm>
            <a:off x="6853925" y="8637375"/>
            <a:ext cx="214450" cy="21150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9" tIns="49785" rIns="99569" bIns="49785" rtlCol="0" anchor="ctr"/>
          <a:lstStyle/>
          <a:p>
            <a:pPr algn="ctr"/>
            <a:endParaRPr lang="ja-JP" altLang="en-US" sz="1800" dirty="0">
              <a:solidFill>
                <a:schemeClr val="tx1"/>
              </a:solidFill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387730" y="7974545"/>
            <a:ext cx="1452115" cy="734086"/>
            <a:chOff x="5524547" y="7067199"/>
            <a:chExt cx="1452115" cy="749767"/>
          </a:xfrm>
        </p:grpSpPr>
        <p:cxnSp>
          <p:nvCxnSpPr>
            <p:cNvPr id="14" name="直線矢印コネクタ 13"/>
            <p:cNvCxnSpPr/>
            <p:nvPr/>
          </p:nvCxnSpPr>
          <p:spPr>
            <a:xfrm>
              <a:off x="6308308" y="7353425"/>
              <a:ext cx="668354" cy="46354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テキスト ボックス 18"/>
            <p:cNvSpPr txBox="1"/>
            <p:nvPr/>
          </p:nvSpPr>
          <p:spPr>
            <a:xfrm>
              <a:off x="5524547" y="7067199"/>
              <a:ext cx="1285206" cy="3479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dirty="0"/>
                <a:t>集合場所</a:t>
              </a:r>
            </a:p>
          </p:txBody>
        </p:sp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84081" y="8069063"/>
            <a:ext cx="3240361" cy="143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645" tIns="0" rIns="54858" bIns="68963" numCol="1" anchor="ctr" anchorCtr="0" compatLnSpc="1">
            <a:prstTxWarp prst="textNoShape">
              <a:avLst/>
            </a:prstTxWarp>
            <a:spAutoFit/>
          </a:bodyPr>
          <a:lstStyle/>
          <a:p>
            <a:pPr defTabSz="90309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100" b="1" dirty="0">
                <a:latin typeface="Arial" panose="020B0604020202020204" pitchFamily="34" charset="0"/>
              </a:rPr>
              <a:t>＜海浜公園へのアクセス＞</a:t>
            </a:r>
          </a:p>
          <a:p>
            <a:pPr defTabSz="903091" eaLnBrk="0" fontAlgn="ctr" hangingPunct="0">
              <a:spcBef>
                <a:spcPct val="0"/>
              </a:spcBef>
              <a:spcAft>
                <a:spcPct val="0"/>
              </a:spcAft>
            </a:pPr>
            <a:endParaRPr kumimoji="0" lang="en-US" altLang="ja-JP" sz="800" dirty="0">
              <a:latin typeface="Arial" panose="020B0604020202020204" pitchFamily="34" charset="0"/>
            </a:endParaRPr>
          </a:p>
          <a:p>
            <a:pPr defTabSz="903091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100" dirty="0">
                <a:latin typeface="Arial" panose="020B0604020202020204" pitchFamily="34" charset="0"/>
              </a:rPr>
              <a:t>・</a:t>
            </a:r>
            <a:r>
              <a:rPr kumimoji="0" lang="ja-JP" altLang="en-US" sz="1100" b="1" dirty="0">
                <a:latin typeface="Arial" panose="020B0604020202020204" pitchFamily="34" charset="0"/>
              </a:rPr>
              <a:t>西鉄バス</a:t>
            </a:r>
            <a:r>
              <a:rPr kumimoji="0" lang="ja-JP" altLang="en-US" sz="1100" dirty="0">
                <a:latin typeface="Arial" panose="020B0604020202020204" pitchFamily="34" charset="0"/>
              </a:rPr>
              <a:t>　　</a:t>
            </a:r>
            <a:r>
              <a:rPr kumimoji="0" lang="ja-JP" altLang="en-US" sz="1000" dirty="0">
                <a:latin typeface="Arial" panose="020B0604020202020204" pitchFamily="34" charset="0"/>
              </a:rPr>
              <a:t>「福岡タワー」バス停下車 徒歩５分</a:t>
            </a:r>
            <a:br>
              <a:rPr kumimoji="0" lang="ja-JP" altLang="en-US" sz="1000" dirty="0">
                <a:latin typeface="Arial" panose="020B0604020202020204" pitchFamily="34" charset="0"/>
              </a:rPr>
            </a:br>
            <a:r>
              <a:rPr kumimoji="0" lang="ja-JP" altLang="en-US" sz="1000" dirty="0">
                <a:latin typeface="Arial" panose="020B0604020202020204" pitchFamily="34" charset="0"/>
              </a:rPr>
              <a:t>　　　　　　　　　「医師会館」バス停下車 徒歩５分 </a:t>
            </a:r>
            <a:endParaRPr kumimoji="0" lang="en-US" altLang="ja-JP" sz="1000" dirty="0">
              <a:latin typeface="Arial" panose="020B0604020202020204" pitchFamily="34" charset="0"/>
            </a:endParaRPr>
          </a:p>
          <a:p>
            <a:pPr defTabSz="903091" eaLnBrk="0" fontAlgn="ctr" hangingPunct="0">
              <a:spcBef>
                <a:spcPct val="0"/>
              </a:spcBef>
              <a:spcAft>
                <a:spcPct val="0"/>
              </a:spcAft>
            </a:pPr>
            <a:endParaRPr kumimoji="0" lang="en-US" altLang="ja-JP" sz="900" b="1" dirty="0">
              <a:solidFill>
                <a:srgbClr val="006699"/>
              </a:solidFill>
              <a:latin typeface="Arial" panose="020B0604020202020204" pitchFamily="34" charset="0"/>
            </a:endParaRPr>
          </a:p>
          <a:p>
            <a:pPr defTabSz="903091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100" b="1" dirty="0">
                <a:latin typeface="Arial" panose="020B0604020202020204" pitchFamily="34" charset="0"/>
              </a:rPr>
              <a:t>・福岡市地下鉄空港線</a:t>
            </a:r>
            <a:r>
              <a:rPr kumimoji="0" lang="ja-JP" altLang="en-US" sz="1100" dirty="0">
                <a:latin typeface="Arial" panose="020B0604020202020204" pitchFamily="34" charset="0"/>
              </a:rPr>
              <a:t>　　</a:t>
            </a:r>
            <a:r>
              <a:rPr kumimoji="0" lang="ja-JP" altLang="en-US" sz="1000" dirty="0">
                <a:latin typeface="Arial" panose="020B0604020202020204" pitchFamily="34" charset="0"/>
              </a:rPr>
              <a:t>藤崎　徒歩２０分</a:t>
            </a:r>
            <a:endParaRPr kumimoji="0" lang="en-US" altLang="ja-JP" sz="1000" dirty="0">
              <a:latin typeface="Arial" panose="020B0604020202020204" pitchFamily="34" charset="0"/>
            </a:endParaRPr>
          </a:p>
          <a:p>
            <a:pPr defTabSz="903091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000" dirty="0">
                <a:latin typeface="Arial" panose="020B0604020202020204" pitchFamily="34" charset="0"/>
              </a:rPr>
              <a:t>　　　　　　　　　　　　　　　　　西新　徒歩１５分</a:t>
            </a:r>
            <a:endParaRPr kumimoji="0" lang="en-US" altLang="ja-JP" sz="1000" dirty="0">
              <a:latin typeface="Arial" panose="020B0604020202020204" pitchFamily="34" charset="0"/>
            </a:endParaRPr>
          </a:p>
          <a:p>
            <a:pPr defTabSz="903091" eaLnBrk="0" fontAlgn="ctr" hangingPunct="0">
              <a:spcBef>
                <a:spcPct val="0"/>
              </a:spcBef>
              <a:spcAft>
                <a:spcPct val="0"/>
              </a:spcAft>
            </a:pPr>
            <a:endParaRPr kumimoji="0" lang="en-US" altLang="ja-JP" sz="800" b="1" dirty="0">
              <a:solidFill>
                <a:srgbClr val="006699"/>
              </a:solidFill>
              <a:latin typeface="Arial" panose="020B0604020202020204" pitchFamily="34" charset="0"/>
            </a:endParaRPr>
          </a:p>
          <a:p>
            <a:pPr lvl="0" eaLnBrk="0" fontAlgn="ctr" hangingPunct="0"/>
            <a:r>
              <a:rPr kumimoji="0" lang="ja-JP" altLang="en-US" sz="1100" b="1" dirty="0">
                <a:latin typeface="Arial" panose="020B0604020202020204" pitchFamily="34" charset="0"/>
              </a:rPr>
              <a:t>・車　</a:t>
            </a:r>
            <a:r>
              <a:rPr kumimoji="0" lang="ja-JP" altLang="en-US" sz="1000" dirty="0">
                <a:latin typeface="Arial" panose="020B0604020202020204" pitchFamily="34" charset="0"/>
              </a:rPr>
              <a:t>百道ランプから３分</a:t>
            </a:r>
            <a:endParaRPr kumimoji="0" lang="en-US" altLang="ja-JP" sz="1000" dirty="0">
              <a:latin typeface="Arial" panose="020B0604020202020204" pitchFamily="34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520990" y="9472388"/>
            <a:ext cx="2961721" cy="634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9" tIns="49785" rIns="99569" bIns="49785" rtlCol="0" anchor="ctr"/>
          <a:lstStyle/>
          <a:p>
            <a:r>
              <a:rPr lang="en-US" altLang="ja-JP" sz="1100" dirty="0">
                <a:solidFill>
                  <a:schemeClr val="tx1"/>
                </a:solidFill>
              </a:rPr>
              <a:t>〈</a:t>
            </a:r>
            <a:r>
              <a:rPr lang="ja-JP" altLang="en-US" sz="1100" dirty="0">
                <a:solidFill>
                  <a:schemeClr val="tx1"/>
                </a:solidFill>
              </a:rPr>
              <a:t>駐車場料金</a:t>
            </a:r>
            <a:r>
              <a:rPr lang="en-US" altLang="ja-JP" sz="1100" dirty="0">
                <a:solidFill>
                  <a:schemeClr val="tx1"/>
                </a:solidFill>
              </a:rPr>
              <a:t>〉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　</a:t>
            </a:r>
            <a:r>
              <a:rPr lang="en-US" altLang="ja-JP" sz="1000" dirty="0">
                <a:solidFill>
                  <a:schemeClr val="tx1"/>
                </a:solidFill>
                <a:latin typeface="+mn-ea"/>
              </a:rPr>
              <a:t>2</a:t>
            </a:r>
            <a:r>
              <a:rPr lang="ja-JP" altLang="en-US" sz="1000" dirty="0">
                <a:solidFill>
                  <a:schemeClr val="tx1"/>
                </a:solidFill>
                <a:latin typeface="+mn-ea"/>
              </a:rPr>
              <a:t>時間まで</a:t>
            </a:r>
            <a:r>
              <a:rPr lang="en-US" altLang="ja-JP" sz="1000" dirty="0">
                <a:solidFill>
                  <a:schemeClr val="tx1"/>
                </a:solidFill>
                <a:latin typeface="+mn-ea"/>
              </a:rPr>
              <a:t>300</a:t>
            </a:r>
            <a:r>
              <a:rPr lang="ja-JP" altLang="en-US" sz="1000" dirty="0">
                <a:solidFill>
                  <a:schemeClr val="tx1"/>
                </a:solidFill>
                <a:latin typeface="+mn-ea"/>
              </a:rPr>
              <a:t>円　以後</a:t>
            </a:r>
            <a:r>
              <a:rPr lang="en-US" altLang="ja-JP" sz="1000" dirty="0">
                <a:solidFill>
                  <a:schemeClr val="tx1"/>
                </a:solidFill>
                <a:latin typeface="+mn-ea"/>
              </a:rPr>
              <a:t>30</a:t>
            </a:r>
            <a:r>
              <a:rPr lang="ja-JP" altLang="en-US" sz="1000" dirty="0">
                <a:solidFill>
                  <a:schemeClr val="tx1"/>
                </a:solidFill>
                <a:latin typeface="+mn-ea"/>
              </a:rPr>
              <a:t>分毎に</a:t>
            </a:r>
            <a:r>
              <a:rPr lang="en-US" altLang="ja-JP" sz="1000" dirty="0">
                <a:solidFill>
                  <a:schemeClr val="tx1"/>
                </a:solidFill>
                <a:latin typeface="+mn-ea"/>
              </a:rPr>
              <a:t>100</a:t>
            </a:r>
            <a:r>
              <a:rPr lang="ja-JP" altLang="en-US" sz="1000" dirty="0">
                <a:solidFill>
                  <a:schemeClr val="tx1"/>
                </a:solidFill>
                <a:latin typeface="+mn-ea"/>
              </a:rPr>
              <a:t>円</a:t>
            </a:r>
            <a:endParaRPr lang="en-US" altLang="ja-JP" sz="10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+mn-ea"/>
              </a:rPr>
              <a:t>　</a:t>
            </a:r>
            <a:r>
              <a:rPr lang="en-US" altLang="ja-JP" sz="1000" dirty="0">
                <a:solidFill>
                  <a:schemeClr val="tx1"/>
                </a:solidFill>
                <a:latin typeface="+mn-ea"/>
              </a:rPr>
              <a:t>5</a:t>
            </a:r>
            <a:r>
              <a:rPr lang="ja-JP" altLang="en-US" sz="1000" dirty="0">
                <a:solidFill>
                  <a:schemeClr val="tx1"/>
                </a:solidFill>
                <a:latin typeface="+mn-ea"/>
              </a:rPr>
              <a:t>時間を超えたら</a:t>
            </a:r>
            <a:r>
              <a:rPr lang="en-US" altLang="ja-JP" sz="1000" dirty="0">
                <a:solidFill>
                  <a:schemeClr val="tx1"/>
                </a:solidFill>
                <a:latin typeface="+mn-ea"/>
              </a:rPr>
              <a:t>1,000</a:t>
            </a:r>
            <a:r>
              <a:rPr lang="ja-JP" altLang="en-US" sz="1000" dirty="0">
                <a:solidFill>
                  <a:schemeClr val="tx1"/>
                </a:solidFill>
                <a:latin typeface="+mn-ea"/>
              </a:rPr>
              <a:t>円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644728" y="10052633"/>
            <a:ext cx="879820" cy="269819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r>
              <a:rPr lang="ja-JP" altLang="en-US" sz="1100" dirty="0"/>
              <a:t>福岡タワー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356697" y="9386375"/>
            <a:ext cx="948589" cy="315986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r>
              <a:rPr lang="ja-JP" altLang="en-US" sz="1400" dirty="0"/>
              <a:t>駐車場</a:t>
            </a:r>
          </a:p>
        </p:txBody>
      </p:sp>
    </p:spTree>
    <p:extLst>
      <p:ext uri="{BB962C8B-B14F-4D97-AF65-F5344CB8AC3E}">
        <p14:creationId xmlns="" xmlns:p14="http://schemas.microsoft.com/office/powerpoint/2010/main" val="423666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195</Words>
  <Application>Microsoft Office PowerPoint</Application>
  <PresentationFormat>ユーザー設定</PresentationFormat>
  <Paragraphs>83</Paragraphs>
  <Slides>2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​​テーマ</vt:lpstr>
      <vt:lpstr>西短EKIDEN大会</vt:lpstr>
      <vt:lpstr>スライド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西短EKIDEN大会</dc:title>
  <dc:creator>user</dc:creator>
  <cp:lastModifiedBy>funai</cp:lastModifiedBy>
  <cp:revision>16</cp:revision>
  <cp:lastPrinted>2014-09-29T07:01:54Z</cp:lastPrinted>
  <dcterms:created xsi:type="dcterms:W3CDTF">2014-09-18T03:48:06Z</dcterms:created>
  <dcterms:modified xsi:type="dcterms:W3CDTF">2014-10-05T12:07:51Z</dcterms:modified>
</cp:coreProperties>
</file>